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8" r:id="rId4"/>
    <p:sldId id="259" r:id="rId5"/>
    <p:sldId id="271" r:id="rId6"/>
    <p:sldId id="272" r:id="rId7"/>
    <p:sldId id="273" r:id="rId8"/>
    <p:sldId id="260" r:id="rId9"/>
    <p:sldId id="261" r:id="rId10"/>
    <p:sldId id="276" r:id="rId11"/>
    <p:sldId id="275" r:id="rId12"/>
    <p:sldId id="277" r:id="rId13"/>
    <p:sldId id="274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F32A68F-68DA-4920-97D2-3C7C0421694E}" type="datetimeFigureOut">
              <a:rPr lang="en-US" smtClean="0"/>
              <a:pPr/>
              <a:t>8/20/2019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860460E-55E3-4BEC-A350-9FA62DBB2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Animal Science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Mrs. Sheffield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 designing a fair test, similar to a comparative investigation, but a control is identified</a:t>
            </a:r>
          </a:p>
          <a:p>
            <a:pPr lvl="1"/>
            <a:r>
              <a:rPr lang="en-US" b="1" u="sng" dirty="0" smtClean="0"/>
              <a:t>Fair test:</a:t>
            </a:r>
            <a:r>
              <a:rPr lang="en-US" b="1" dirty="0" smtClean="0"/>
              <a:t> </a:t>
            </a:r>
            <a:r>
              <a:rPr lang="en-US" dirty="0" smtClean="0"/>
              <a:t>only one factor (variable) is changed at a time, while keeping all other conditions the same</a:t>
            </a:r>
          </a:p>
          <a:p>
            <a:r>
              <a:rPr lang="en-US" dirty="0" smtClean="0"/>
              <a:t>Variables measured in an effort to gather evidence to support or not support a causal relationship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Investigations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 qualitative and/or quantitative data to draw conclusions about a natural or man-made system</a:t>
            </a:r>
          </a:p>
          <a:p>
            <a:pPr lvl="1"/>
            <a:r>
              <a:rPr lang="en-US" b="1" dirty="0" smtClean="0"/>
              <a:t>Example:</a:t>
            </a:r>
            <a:r>
              <a:rPr lang="en-US" dirty="0" smtClean="0"/>
              <a:t> rock formation, animal behavior</a:t>
            </a:r>
          </a:p>
          <a:p>
            <a:r>
              <a:rPr lang="en-US" dirty="0" smtClean="0"/>
              <a:t>Includes a question, but no hypothesis</a:t>
            </a:r>
          </a:p>
          <a:p>
            <a:r>
              <a:rPr lang="en-US" dirty="0" smtClean="0"/>
              <a:t>Observations are recorded, but no comparisons are made and no variables are manipulated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Descriptive Investigations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a comparison</a:t>
            </a:r>
          </a:p>
          <a:p>
            <a:r>
              <a:rPr lang="en-US" dirty="0" smtClean="0"/>
              <a:t>Collect data on different organisms/objects/ features/events or under different conditions (time of year, air temperature, location)</a:t>
            </a:r>
          </a:p>
          <a:p>
            <a:r>
              <a:rPr lang="en-US" dirty="0" smtClean="0"/>
              <a:t>Hypothesis identifies one independent (manipulated) variable and one dependent (responding) variable</a:t>
            </a:r>
          </a:p>
          <a:p>
            <a:r>
              <a:rPr lang="en-US" dirty="0" smtClean="0"/>
              <a:t>Fair test can be designed to measure variables so that the relationship between them is determined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Comparative Investigations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it_3.sci_method_flow_char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244600"/>
            <a:ext cx="8077200" cy="5384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Scientific Inquiry is a Non-linear Process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Scientific decision making:</a:t>
            </a:r>
          </a:p>
          <a:p>
            <a:pPr lvl="1"/>
            <a:r>
              <a:rPr lang="en-US" sz="3000" dirty="0" smtClean="0">
                <a:solidFill>
                  <a:srgbClr val="C00000"/>
                </a:solidFill>
              </a:rPr>
              <a:t>way of answering questions about the natural world.</a:t>
            </a:r>
          </a:p>
          <a:p>
            <a:r>
              <a:rPr lang="en-US" sz="3200" dirty="0" smtClean="0"/>
              <a:t>Ethical and social decisions that involve science</a:t>
            </a:r>
          </a:p>
          <a:p>
            <a:pPr lvl="1"/>
            <a:r>
              <a:rPr lang="en-US" sz="3000" dirty="0" smtClean="0"/>
              <a:t>Application of scientific information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and Social Ethics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u="sng" dirty="0" smtClean="0">
                <a:solidFill>
                  <a:srgbClr val="C00000"/>
                </a:solidFill>
              </a:rPr>
              <a:t>System:</a:t>
            </a:r>
            <a:r>
              <a:rPr lang="en-US" sz="3000" dirty="0" smtClean="0">
                <a:solidFill>
                  <a:srgbClr val="C00000"/>
                </a:solidFill>
              </a:rPr>
              <a:t> </a:t>
            </a:r>
            <a:r>
              <a:rPr lang="en-US" sz="3000" dirty="0" smtClean="0"/>
              <a:t>collection of cycles, structures, and processes that interact</a:t>
            </a:r>
          </a:p>
          <a:p>
            <a:r>
              <a:rPr lang="en-US" sz="3000" dirty="0" smtClean="0"/>
              <a:t>Described in space, time, energy, and matter</a:t>
            </a:r>
          </a:p>
          <a:p>
            <a:r>
              <a:rPr lang="en-US" sz="3000" dirty="0" smtClean="0"/>
              <a:t>Change and constancy occur</a:t>
            </a:r>
          </a:p>
          <a:p>
            <a:pPr lvl="1"/>
            <a:r>
              <a:rPr lang="en-US" sz="2800" dirty="0" smtClean="0"/>
              <a:t>Patterns can be observed, measured, and modeled</a:t>
            </a:r>
          </a:p>
          <a:p>
            <a:r>
              <a:rPr lang="en-US" sz="3000" dirty="0" smtClean="0"/>
              <a:t>Patterns help make predictions that can be scientifically tested</a:t>
            </a: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Science, Systems, and Models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Tentative and testable statements that must be capable of being supported or not supported by observational evidence.</a:t>
            </a:r>
          </a:p>
          <a:p>
            <a:r>
              <a:rPr lang="en-US" sz="3200" u="sng" dirty="0" smtClean="0">
                <a:solidFill>
                  <a:srgbClr val="C00000"/>
                </a:solidFill>
              </a:rPr>
              <a:t>Theories: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hypotheses that have been tested over a wide variety of conditions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Based on natural and physical phenomena</a:t>
            </a:r>
          </a:p>
          <a:p>
            <a:r>
              <a:rPr lang="en-US" sz="3000" dirty="0" smtClean="0">
                <a:solidFill>
                  <a:srgbClr val="C00000"/>
                </a:solidFill>
              </a:rPr>
              <a:t>Can be tested by multiple independent researchers</a:t>
            </a:r>
          </a:p>
          <a:p>
            <a:r>
              <a:rPr lang="en-US" sz="3000" dirty="0" smtClean="0"/>
              <a:t>Well-established, highly-reliable explanations (unlike hypotheses)</a:t>
            </a:r>
          </a:p>
          <a:p>
            <a:r>
              <a:rPr lang="en-US" sz="3000" dirty="0" smtClean="0">
                <a:solidFill>
                  <a:srgbClr val="C00000"/>
                </a:solidFill>
              </a:rPr>
              <a:t>May be subject to change</a:t>
            </a:r>
          </a:p>
          <a:p>
            <a:pPr lvl="1"/>
            <a:r>
              <a:rPr lang="en-US" sz="3000" dirty="0" smtClean="0"/>
              <a:t>Development of new areas of science and technologies</a:t>
            </a: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Theories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Quantitative: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Can be measured</a:t>
            </a:r>
          </a:p>
          <a:p>
            <a:r>
              <a:rPr lang="en-US" dirty="0" smtClean="0"/>
              <a:t>Length, height, area, volume, weight, speed, time, temperature, humidity, sound levels, cost, members, ages, etc.</a:t>
            </a:r>
          </a:p>
          <a:p>
            <a:r>
              <a:rPr lang="en-US" u="sng" dirty="0" smtClean="0"/>
              <a:t>Qualitative: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Can be observed but not measured</a:t>
            </a:r>
          </a:p>
          <a:p>
            <a:r>
              <a:rPr lang="en-US" dirty="0" smtClean="0"/>
              <a:t>Colors, textures, smells, tastes, appearance, beauty, etc.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35280"/>
            <a:ext cx="2085000" cy="180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This is animal science!!</a:t>
            </a:r>
          </a:p>
          <a:p>
            <a:r>
              <a:rPr lang="en-US" sz="3200" dirty="0" smtClean="0"/>
              <a:t>This is a science course that focuses on animals, specifically, livestock species.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why all this science stuff?</a:t>
            </a:r>
            <a:endParaRPr lang="en-US" dirty="0"/>
          </a:p>
        </p:txBody>
      </p:sp>
      <p:sp>
        <p:nvSpPr>
          <p:cNvPr id="1026" name="AutoShape 2" descr="data:image/jpg;base64,/9j/4AAQSkZJRgABAQAAAQABAAD/2wCEAAkGBhQSEBUUExQVFBUWFxcYGBgVFRYXGBcVFBQVFRUUGBUXHCYeGBwjGRQUHy8gJCcpLCwsFR4xNTAqNSYrLCkBCQoKDgwOGg8PGikkHyQuLCwsKSksKSksLCwpLCwsLCwqLCwsLCksLCwpLCkpKSkpKSwsLCwsKSwpLCwsLCksKf/AABEIAMIBBAMBIgACEQEDEQH/xAAcAAAABwEBAAAAAAAAAAAAAAAAAQIEBQYHAwj/xABAEAABAwIEAwUGAwYFBAMAAAABAAIRAyEEEjFBBQZREyJhcYEHMpGhsfBCwdEjUmKCkuEUM3Ki8VNjssMVFkP/xAAbAQABBQEBAAAAAAAAAAAAAAACAAEDBAUGB//EACwRAAICAQQBAwMDBQEAAAAAAAABAgMRBBIhMQUiQVETMmEVM5EjQnGBoRT/2gAMAwEAAhEDEQA/AIMBLaEYF0LruzkgGnPUJQb9wgEpHgQWVAMRoJNIZsEIwjI7r4AJDTrNpsCI8YTXh2NFWmHb7jobSFThqoStdXuiaWmmqlb7MchCEpBWysEgjQTCCQKCOEhBI5sg5v5fMSkodyZKosNGEUIwnQwUeKNHKIhIYBREII3JMZMIIybE/DzXXC4R1R2Vo/sOp6J1jOFZRGU9D6jZYflfIRpj9KL9T/4jd8ZoJ2y+rJelf9ZA4XFufWcHEkBg1nUn9E9TLhzTnqk/vBo8mi8ervknoVzxsXHTRyUvJTzqJCUcI00xHEGtMalaDkkslGCc+hwRKQ5NMTxVjBc3Oyjq3MzS6GkKCWqqi8NliGnskspEy4pMfcprS4tTP4h+adBwIsijZGf2saUJR7FsPiUEbBZEiGOoajRowFIV2wkEqEIRJjbhKMBHCOEzaHbyg6TyHiNCCPlI+YCZUsKKZOXQ3Ig3PXzsE+NIWm8EFX7BcsUqtFlVggkHMD13BHnPxC5Dy9ktLqFbD4z/AAdT41V36b6dnXX8mfBKhWXiHKTg45Wht7DwOvmFBYrBOpkh7Y+h8itfx/latXBc4l8MyNb42zTyyuY+zQ3KIhdg1SPDuXK9c9xluru6NY1PktGy6FazJoowonN+lMiQ1dsPg3VHBrBJOytFP2c1o71Wk09Bmd9ArXy7yvTwwzEB9Q/ijSOgOizNR5WqMXseWaVHj55zPhEPgeSWNDHVRmcGwWtmHGbH4Kcqcu0SwN7JgHQNEz+ZUqcQB4eaOk4nUj4LlrLrLHmUmbsYqC4RReMcqUnDuzTM2OUx5FvTyVS4jwqpRMPbHRw90+RWyYvAteIInykJs3gLIglzh0cZA8grWl8hqNO8P1R/JDfpKL1n7X+DHH0CBJBA8RskkLSuZuMYbBsHbZnZhIptY0uIB1vYDxKzfi/PHa2oYehQady1tR563Iyj0B81r1+Yb+6BQn4uP9sjmAneB4W+q4RYdTb4TqVSq3M1ZjpEETIBaIItroprAcz9vDYDXtg5ZJv+8PKUOt8tJVv6S/2Po/Fxdn9VmpcP4RRp04bYgSXH8R3nw8FB8fxoFF0G+gmNrTbz08EwwmOc4HO431A06ZSdvJQ+LxHa1CAO603v8BZcVRVbrNTtk22zrbnDR0uXslwcMDRLWAG5uT5uJJ/JJxuOZSEuICYcwcxNogtbBeRYdJm5VGxeMdUdmeST4r0C/Wx00VVBZa4OIr0stRJ2T4yWHiHN02YD5qEfxSpMymS70MMXCdliW6qyz7matOnhDiKCeS8yTJO5kpQoW19F2w2JFM/ZS6+Oa7RsFVt0mWYwjt5Y1ghTXL2NdngkEW1N79FDOun/AAGnNdnmrGmk42LDK18Yut5L6ykEF0DUF1/JzOPyJARucBqQPNNcfjm0mlzvQDUqo8R41Vq2Hdb03hV9Tra6OH2T6fRzu59i2VOLsbYrk/mCkDr8FRzhXkXk+ZP5rlXwzm6grIl5ieeEjS/S0ll5NEo8Zou/GB5p1Rqtdo4HyKyxjlN8p0u1xlGmXloc8AwTJABMTB1iNDqpI+Ya+6IH6WpPEWaPheH1KnuMc7yFvir1y/xQ0KQZXaQb6Q62xN7Jg4WFhA0kNH1YFB8y8208EwOd3nu9xjXXJGpOV9m7TCzNfqf/AGYTjjBs6Txy0sXul2W3iOOZUzFlVuaLNdDb+ZVE4vzQaJLXgPeDfNdoEf3VWr+1TGF0htNo/dIL/m4ypXB8/wCGxMNxtENOmcHufJmZvzWVXo41z3IurUJw2Jr/AGPeCc31cO/PTyPB1a5kNPWCLhXrl/2i0cSAKtJ9FxNjlc6mZJHv5Rl03VAxPP8AgMN3cNSFV3Voa4T/AK6jJ+CjKXtVxD3EDDUSOkGY8xb5K3KWVyV1CC9/4PQlJjRoE4LZWTcq8/Cs7IzNQrD/APJ2TI4blrWsMgbxBWk8I4p2zbjK8aiDHm2QJCiUQZwa59hy+iCLaprRw73OuQAOmvj9V1x3EKVJjnPcBAJI3MbAbnw8VAcP51bXY57KNVjLhrqkNLiCQYaAbA7lFs5BTb4RaX1g0XPqTCi+Mc00KFNz31BYEwAST6NBWR82+1xjKpZSptrPaYLnjuAzsWmT6WUFR9ruIB71GgW9B2gt/VHyROI+2C7Zz5h4tUxlZ1So6zjqJ90WDQNB5eCj6WBqVTFGm+ppGRpcNfC0yrVT594bWbmr0AxwvBpA5iNgWu73kYUHxT2s1JLMLSpUae37MZj/ACtOUeUFEuA5KPydaHs7xr5JYKY/7hM/7WkrsfZli2w9jqZe3oXt9Jc3dNuHc541rO0eaVVupa6m0GPBwFtei0HlvmCnjKIqUhF4c2AS13Q5aUfNM5KXBPXXB9dlQr4GvThrqfZuIEkmWt6xB7x8Fx4jim4aiT00nUu6laFxEHsnyDEH8Lh/6wsR5u4r2lUsb7rSb9fj0WhopU6auckvU/czvJV3W2xi36fggsRXL3FxuTqkBElZYuqTeXljpYXAGRvPp+hXX/FQIH0A+i4kokLQSeAFKYkpTUgToHeCsfKuEObNFv8AlQODwxqPDRefCVoPDsGKbQPyWr42hzs3vpFDW3KMNo8aEEYCC6PkwsFQ5louzuIOYCAATMTewVfzmeo8j9FceYcJ3S9uu8DVVHtSREffVcprqpQue736Om0lilUtpJYDHUh70/RPqlZjo92DYkmb9dLKq5kg1DpKzJVJvOTUhq3FYwWSrgaR1gD+Gb+ZmyYtouovFRhDSxwc295BBB+KixUOiWyt1v5ko1HAFl0Z+2Gb9wXizcRh2VW5RmbJEtEOFnCBUBs6Vj3OnE3VOIVnP0Y7sxckNaywAkneTruVYvZtxoMcaBcS2p3m6gCoBBaI1zAfJQvtF4U6jjXPg5K4zgkGJ0cLjYj5o48BXycq0yEqvtr9FxzJq51om3ou+HoGJ2iYm+saIpPJRSwKy+ikeD8QFFxLhIP6hRsFJp3OqBrKww4txeSZxnGya4q0yWlpDmkG8j7j1K23AcXDqLKocGh9NrtWWzNDo98GLlYBSoOc4Bt3OIAHUkgALY8XwmviKdLCUGuc1jWMe4EhgyBrXDNmLbibDxQ4UUWqZZTbJt3GmOYXd9zBq7K4tBk2JNWNlC858dNPh9R9M5XENY2MsgPOWRleYsTstH5d4N2FDs35CbyGixzEmDPvWO4VP9pfLrnYWrTYCQ5uZglxhzDnyxMaC3mnjJMP6illYPPWU6o2vuuuUaj4JFVtkaKGDg9t0ldW6H73XIhEOPafFH5Oznu/e5V89lbwKlRsgh1MOjuky14n3mkWDo9Fm7VpXsxw3ZU62KdZpAY2TEwcz3WeDEhoUbWGTadveWHn7jTaGHyiA99hZhjobMHnrssadVM6m/j11U1zfzCcViC6+Rtm3O1ibkqBc6USfsK6e+QdNv3KN9WegHgIXNBOiEOUcpKUAmYg0qnTLjDRJSqFIuMDUq48C5fDO86Z+/BWtNpZXy46K198ao5fYvlzgppjM7Uqfa1EGpTCuspqjVFQic7bbKyW5nRhRpAKCmIsnJ7AQQd1SOP8HNJ+Zolp8DZXkhIq0A4XANt1T1WmjfDHuWNNqZUvPsZy7B5mgt0/NNH0oVq4ny+5ji6lEH8P9goOu/MYILXdIXLXUTpliSOlqtrtjmL5I2m+NgfNdnUpEtv1G7R+Y8UVTDEX2XNryCCDBHTb1VcJvB1w+Icxwc0wWkEEbEaarSsLjKXF8J2VTKzEMvYCQ4CO0AaySw6ELOGVGu94Q7qBY+YGnmB5hdBTqUXNqMLm37r2nfoCLFLBLCTX+DnxXhVTDVDTqtLXDroRs4HcHqkYbf70V4wnMtLF0xSx9E2jLWpsyltt3AEt8YkHouWM9m1SM+EqMxFM6AGHR/qgMd8R5JZE633EqTiiazf00Vkwns+xj3AOpil41XtEegkn0CuvLns8ZQIc6KtTZzwOyaRuynIc5wI1d8E/sOqm+xh7PeTXhza725ahE0wT/lNNjWfBlpj3WnWZWsM4gyiwMpNkN3OpO7vEnquXB+Xn3LjYmSSSXOO8kqep8KY1DLGOQnL2RAjj9WZLbbWSsTxdtamWvGU6g9Dsbg/RWZmHEQYTXE8LpvkFoQJoZSSZ549oHJbqL34ii09mTNRo/A4z3gNSw6yBZUaoQR5dF6uxXLzCO6XNcNDHyMjRZlzP7G881KAFN/SmC6m4+WrPQR4IlNClFS5RjpNklrJ8FZq/IGNY/KaEnYhzIj1cI9Qn2D5D7MGpjagpMabsb33O/hL2mGz4SUWQFCT9iB5Z5afi6sDu02walQkANbO0kS47N3Vm5u5ia2kMLh+6xjQ0BpdAbG/eIkkknzTbi/OgFPsMIwUaI0ALt9TBuSRu69lUalVxtO/onCbUFiPY3cISV0dokAJ+CICABVi4Nys58PfYWt4Kz0+X6bYhotqtGnQWWLPRSt1kK3jsz+jgKjtGOPopTAcqVH3d3Qr3SwobYLpkhaUPFVp+t5M+fkZNelEXwzgTKIAABPUqRhGUAFqV1xrWIrBnTslN5kEgEaARkYpiCACNIRzRoyEISEJIUTxTl1tW4s7roVMhGorKo2LEkSV2SreYlBxPLVZuneAUdU4VV3YR6fmtPi2iSaY3A+CzJ+Kqbyng0Y+Rn7ozSlwipqWmPASfTZSFBuKpA9nTyM3EB2f/AFHfyER4K99j4BANvNgfmopeLgv7iaPkJPqJS8Fg/wDEVAKRq0q5PuZnuDj/AAOJzehnwlbRyl7PHUwH4t4AsQxrnNPlUcCA76+KZ8u4alhaJx1Voc+TTpCBJOhcSQJ0Ox3UVxTmOvXJL3uI2EwACOgssC5KM3FM3aN045XBpNTGYGjcdmNpbcjzhdKPEcKe8H0/VwnqbErHzJmZMQTbbQTMDoPVBlIlxm5ubkCwEwCbf8IeWuw9vybDV5owzBBrU/Qz/wCIXLC8z0axLab5iDNgI1mSVnGGw+dvdqBr3TDXFuUtpU7ucC2C5xkNHgUydhi8HK0dZAIIa4hoDmiAAXaTa90GxfIyiaRxTn2jTOVn7QgjMROVsncxc+AUJiufy6cgeGiZIbbUBpLpsLj4hVergGDI798ktc8ggNBghwAlpHdJg7p83jNIMpzLX02CC2mCDmsT3ouLSCcvvRJKfasBYx0d8Vzm8mA4wYsDJib6Cx9VHUebq4JLajx4FwI16Fd6WJwrXtGXNTY0EHu5i4aEgS6DElswCZiFEYh7qzzkpwJIa1oJDRJIbMbdUL2JBLc2Sx53c4jtadOoPINPx21Vr4Tw/BY6iWlkh0gtdHddvEb6QfFZrWp06Zy1HFzwfcGkAXk7aARCkOT8SKWNpOa4sa5+XvXkFrrGPxe4obLHGOYsl+nlclb9ofIYwGIgPcKT5LCWF0j93MDqP7qnvwwPuva49DLD/uEfNemedOAjGYJ7MrXPYC9ktBuBMX0kWlec8TiWMcR2I10dkEbQQ1n5qemxWRyU5RGtDgNaoYbTPSSCB6k2Vr4PycymA5/ff/tb+pT7levmww7rQMzgA0WGhtMqWIXUaLRwUVY1yzA1WqlucYsJjAAI2+XkPzRAJWVCFrqODKlJsJCEcIiiAEuSV0ROEpCEQkwlwiKQg2II2hBIQCEALpRCKEh8AhAhGgkMDZG09bfOOhiESMIJRzwSQko8+4kXN/sHfeUYYSel4+4KP1+P18E64XSz1qbY1qMG4/EPHzVO5OuDZdpanNdfwXbmrhnZ4GjkaC2kBLbxJbGb+o/NVyhUw9ZmV1N1OobMfDst5ObaRtAkrSOOYPtaFSmTGZpAI1B2I8Qb+ixTitGvSqjtHS5tjlGVrwLXb7p84lcHddtm22dvoNO74uMfYkeLcIfQeQQ4CwmDDgRI7ws4QCoz/GmR1BEOMlzQ0ABsm2UG4Eaq2cC42zGYZ9Cpmz0xNMTJBa02nUiPiqOTFpnvadBIj0spVPhYFKtpuMux/TqazYEmYuOuQNIt5o6dS/hrN/mNInSQmj6hEgXJdr89El9UnSbk/GLJbwdmB/XxbshBJic5btJsDHWJso+riSZEzEASJgEg/VdMS4XtIgD+b1UdWblMEiY8bwPCyHexbCTwrH1qmQOLi47uIzGQABuNQpLmDHMwbexpGX+7Uc3UnXI2/cIlwc6026LnyC+KtR5mWUnObADgCNCZ02uqrxTGGrWc91zJ136/EymfJNTT9SWB9RwVctNZxpUqe1yXE7RaXHxVg5QwTq2JZWeA1tP/AC2g6mdSqZjOJOcBnPdaIA2AFtFf/Znjab2TmGYbTcdCqt25LJouNUISS7NQwTrwfv0WF+1flttHGOIa5oqHOC1hc29iD0MraMDW78z9x/woD2rcENbCdtTzZ6RmBMOaTeQCJjxT6KfaOftWJY+TLuUaUYeNe+7VrhsNiFNgqH5Wa7sDmmz3CCCDspkA9V6Ho23TH/ByOqSV0kAhABHCGXorqZVYUJJCUgiBEIilkIiEgcHNrUC1LQSEBjUEGhBIcIm6IpRQSFgIaIAI0EhsAQQ+KU0eCBsNJ4CA9Opj9J+il+VcMX4ylAaQ1wNyT7t9Bf8ALqooUpvE+Ufqr57O+EHvV3T+60T/AFHW/T0WPrpuMHz2bGjgnLrouWIcBqsj9s720+x7MgOJcXAa5ABf4ytP43h8zNSJMW+SzLnblStiQHMOZ7YkOOrfw7wIvPVcW5JWuM0dPpU0t0JYZT+SOJxjaUyQ52UiSJmSDa8gqY5kwRpYmpT6HOQDLcpPdkjwi3mleznk4jGHti3MwDLkIcAS4AuLxYEDMB4n0Q5mxYdiqrhEZnBoBvDDlkkG+hKne1conc3OXq7wRNSqZ/edETMW6D1XM1I2nKAZ8fL1XKZiM0C4/CD+ZRNqd0nQDUixbtf1j4oPcIdvcBtOVoNt3OuD8JTGqIO3jfr1lOWQ5tpJIpAASLwZE+RXCq0d7YTAi8lp/KdUXAix8gYUValWlma1z6Tmg5cxNtG3t1lVPilA03uBB1Nt73I9DKkOF4p1Oo19N2R7SCwzqRqD4azPUq1cSwbMZ+0bScyoGgvYBFxAdUAiCwncHZKI0bJVyyjJcVWe90AEeAF7q8ez7glVry54LA4CBJBI1uB5Jwyk5kQdOrQba3tJ+KvXC+FPNOniMO6m9py52OEEXh2V02IF4UV8pSjtWMBVOuEnbOTciz8NwQcwWghSVXCB1MsdcEQfI2XXC0sosu2VKijbDcZllrbyYljOCf4SvVpS4tzBzS4kktcPyiFzy3/uVf8A2h4AGkypYFpiT0dsR8VQsvj8AAuy8Xcp07fjg57yEMWbvkS771Qbr0Sso+z+QCLItlPJlNCUEIQRiAiKNEUhCUEEEwzABKCJBIcUiQRpCCQSsqEJmhAv5DpcfXVANHh8P7IwjB+/vVRySSJYvL5Z0p0pP9nbkCLBbNwnACjRZTAjKAPXcrIeHN/aM0HeFzAGo8FtLDYeS5zyUm5pG3o4pQyhrxaqG0nOjNlBMdY2WU8QoYmrWLalQwSMoYTkh2kbb73stbxbZaVR6vFHUHkMyPJBdlccuVrQA5xI1OZp18AsK1RcuTZ0zwngbdhTwNF7QHhxa1roIzOJzOINjl7rZ8jPln3GMWS4xlaJgNboGnQTvYhTHHOZH1iS47n0a6WgWgQHC5iTmVSx2JF9rCd7Cx9RAUXfRcjHHL7EHERJNwJBBkQIFx0uiw+KLHB0wR4SHN851gqPNYm2o1M6gTqJv6LoKgaAZJEyHAe67oW/KFLtwM5Epgx3RTLjHaOE2FmXLhc3t8wm2IqgkwIEm19SYMz8Vx4WXA1GxIgZTIDW9pJi97tAHohWrAGAZdN3gEtlxgxNgGiE23kaEvTydBWgm5m+gvCs/C+POYKZL2kUwzKXAE0xmNgBBiSSRNx5BU1tbUCQACJ9LuJ3PgOqc0nmwElxFwB4WbG+5SlHA7akaZxPHUagFSaWVoa6A2C/MXTJEFzbC+2a4XXgWLNGrFL3T2bntDw9vebBcw+Tmn1iyz/CYo2b7rsgINScjpkwQ4fwwrNwDHFxGQj3g15Aa1sgiSIFr6eFlDZ9o202ShVsF3zJlRdIEdF3D0NVrxtM+USne03GvbRa1rC4FwkgkRBtIF41VJJOw8iCDPqpb2tcUee40AtaJd3Jd01dAF/NVnheLz0muBvEbXi2x/JdH4iWG18mf5CHoiP+94/fkkBDNuR8/wAkQMLp44OfkmLXN2q6IiFKAIRFGgkITCJLSSEwhICCWgkIJGggkICMBEgkIMJQRNKPL6+H6qOWQ44yOcGz9qySfeb8ZEW3W1U9B6LE6VTKQGm/UeBBt4fCVsHDOItqUmuBBsJjYwJC5nyScZJvo3tG04eke1BZZtzpwqoxlUsaHmoYNgHFpggA/hgg+crR+1HUKPxJY6QTqY+tvqsO5xfOTTok4vowTitQF7yxhfDWgEuzNc11i7Nu6WwZ6nooSu0yegJEgi5Isdb6QrFzvQZQr1KZJOpbkHu0jJAJA7xzEXN7lVF2IlzsrQGuykxPSYjolBF1zwjpVpnIx180w5pvvIe2b3G3gkMxUfiLTeTqHdJb4b7rji8WS4z3QIAEgd2xi65UyTIDf9RmZjV19CptpHu54JWfeHdEtY4kWADRlcdNSCAOpuuT6hLoEAC0E90A3DPEndMHYqILYnQySdLgwOn5JNZ5kXiLiAdTfNOkplEZzHbXtytBOY2ygRaCRd22unVGKujmjNHvfvQZEx6DyTbDNdJjvXkxHvOki87J1h8FWkPbrA0dBsLDRJ4XY6b9kPsPXGVpjM0nNmjvUzAjvaRJv6LT+VeDupsbUADi/wB/WZzEgx5ho+Kx3DYWs2AAQCdL+RtHyWicC5y7PDvzAB4Y3MLgEsc5piesNP8AOVUvTx6eSVPPBr+GqtIEWH3bwXapiA3XRY3X9qrmMcbE9oPdMGDJzCdREFQnHPadWcX0c2am7MMwNwZIa5p1ta3n4KKuqz4wVZJLtk77TeZQ+QWtzN7onUZtKjHwQRoCCN1XuT8bnokOEEOInYk3Mj8P3ZVfG8TdXOcknuU8zTfM8915G4kgu/nKtXK+B7KkZuHnMNdDpr4W9F0fiq3G1YMryE04ck2T1t99UCgDaB6eHghlXVrJzsnnoUgggjGCJSXFBxSUhBoijRFOxBtEoImlBMINEjRJhAQQQTiBKUakbpCUwJmIBJO8Tr18kh3MlfDf5RJYG3b/ABZs3d/2t9V0cEg0wWwfhY+az9ZpFqIbWXtLqpUyyhVD2l1Xsl2dhzCzpBvYxsdRpupjgPFMRVdZwcJIJl1jqLuA2soL/wCOa50xcnWYIG/ladOiluDgUy0tAAbe58u847ydB0XIavxbrjx2dRptepklxPkR9Ul77uMbnbZQ2I9mjnOymIOsDQDz3WscNxbarARf7iU4cAFj7bYdSLL1OeHExGj7MHVKpaZyMJFxtBA89NVJs9nzKQMic2VugluYxJjXRabUqNDhfcfL/lReLrta8mbhswDMgGdOslQz1Fj4bJ67cPKSKNT5FpZwckAENO2oMGdzJhOKnJtJ7xbuXYIjWCS74ypLG8caymSDJkGAbCYv8pUR/wDZcj3NNyxttejCf9zgEKdsuck29fgf0uTKI70WMAAQBe1+vondHlCky2RpEkmRpOgHhMrm3mym3T3WC48QWkgeQIXWlzZTJbmcJcYiRvOW/jb4oJfVfyCrBtjOWGxZobEk+J0H0+azTj2Ia1xDwLaEt7r2nSb2v00i4Wgcb53Dhlp2cASdyGgGSPmPRZXzNj3Oq5XZS0gObIB7j5Nz/qJutPRVzXMipqLco4VMU3KGuAyujKdGtInY3aLwYMeCiTmzwWmZmLm8zIHTdEcRq0/HcH9EeFxRaT1yuYJNm5rEj0LvitVRM+Ui7ezPjtBlU0cS1gD7MqOAs42yl0aEG3SyvvHeACjT7VgilAzAfgOhNtplYQVsvsm54NZpwlYy9rZpkm72DVv8RFvQeCtUXypluiQ2UxtjtkJwNA1mZqQzt6tuP7I6uGc33mkDxB+qac88Gfw+sMdgv2bS79tTB7hzEwQ0WynQ9CrNw7j5xNBjhBY4Aka23F9xp6LQ/V5R7iVF4yL4yV+UCFKcWwDRDmWB1B2KjCtjT6mGojuiZOoonRLbIQ6ElG5qJWCuGiQQTiAggEEhBlEggo9xI45AjDUIRhPvB2MNqMosyXCW4W05O0RtaUoC6U5tkMuh4IDTHQzEkakfujpP3olh2s2vJ6CNNbayfQBcwTHSJn11+dvRKm8HzPiBt9fis+VW7LZfjbtwkWDgnGHUj6NtrYwGjzl6ulDjNN8AkB0aH9d1mlKsQDsXEH5kD0s8+jUk4kxuN5/hAk/L/wAgsPUeNVjbiatWqW1bjSsdgWu++l/yUJU4SC4uLjJAF/IGbdYKjuF8wDt206ri0VM4YZsHNPuE9C0H7KleIYKs0d1wLTazCXX6gdD8iVy9+klVPazXpuUo5TIrifAG5C7Qw6b694mfifms+41XirUcCO81z2jdzSWGwjXOI/lHVXLnDhGP7A1A5jmhpLmsBlwAJdGaBaGlZVxvjOd4cw5SGFnQwD3TPQl7jtorOloceWKy3K4JGvzAW5LASzPl8H9nmB8ckBRlbG5q7A5wZZzXQdDTZDXR55YUVxt01MzfdIyxMwW90ifGJ8kzbVt6H4uOvwlaUa0VHY3wTjeLl1QViYcIa8f6y5rrdJyn1PRR3FcZnFPvTkYWT1DHkD/aQUwc8mZ31Vh5M5Xdi6uZwijTILz1/gHiY9E8tsFlgRzN4K61hJgCSdI6nZG5kOgXjcK285GjSxDzSM1HCABAbSbEWj8RFh0udSqi1FCW5ZFJYeBZTjhvEn0KrKtM5XscHNPiPyTSECjBPQ1LE0uLcPLh7tRpa8b06gEn4ESPBYvT4hiuG4h7GvLXMdDmm7HeOXxG6kPZrzI7C4sMJApViGODjYO/A7wvAnxVv9qXKva0/wDE0m99kB4GpZt5x+ajk8EnMl+RHC+eaeMa1kZK27T7pjUtP5J2VjbCQZEgg6i0FaXy5x8YinDrVGgZh12zBa/iZRrm4/Jl+Ri5wT+CVc5ElT0SZXR5MLDBKBRShKfI4YCCNpHVBLKGFnVJOqNBQFlBFG5GgmGl0DolORIJIjFDVDf1KCCJ+w8RdJoJFtx9HLjsfvYo0FCS/B3qe9/K3/wakU9P5fyaggq6LJGcxDu0z/3R/wCxa5y5UJo05JP7Nmp/hCCC5XyP75s6X9slsb/lnyP0XlHjLAMTUAAAz6DTUo0ENfZM/tGAHcd5N+sJsR9Aggp49AMJrVqvK4jh1KLSHEx1zOv8gggqur+0k0v3mY4wzUcTcy6581zDR0QQVmHRE+2HlCSWo0EYwHC3x+i3SpUJwtyTNEEydTlbcoIKKwmp7MT4owdvUsPfP1Trl15bWBaSLHS3Xoggrui/diUtT+3Is78Y+Pfd/UU0dj6kf5j/AOp36o0FvyMSBwfxCp/1H/1u/VNK3Easn9pU/rd+qCCgbLMUchxOr/1an9bv1QQQTZJMI//Z"/>
          <p:cNvSpPr>
            <a:spLocks noChangeAspect="1" noChangeArrowheads="1"/>
          </p:cNvSpPr>
          <p:nvPr/>
        </p:nvSpPr>
        <p:spPr bwMode="auto">
          <a:xfrm>
            <a:off x="109538" y="-895350"/>
            <a:ext cx="2476500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g;base64,/9j/4AAQSkZJRgABAQAAAQABAAD/2wCEAAkGBhQSEBUUExQVFBUWFxcYGBgVFRYXGBcVFBQVFRUUGBUXHCYeGBwjGRQUHy8gJCcpLCwsFR4xNTAqNSYrLCkBCQoKDgwOGg8PGikkHyQuLCwsKSksKSksLCwpLCwsLCwqLCwsLCksLCwpLCkpKSkpKSwsLCwsKSwpLCwsLCksKf/AABEIAMIBBAMBIgACEQEDEQH/xAAcAAAABwEBAAAAAAAAAAAAAAAAAQIEBQYHAwj/xABAEAABAwIEAwUGAwYFBAMAAAABAAIRAyEEEjFBBQZREyJhcYEHMpGhsfBCwdEjUmKCkuEUM3Ki8VNjssMVFkP/xAAbAQABBQEBAAAAAAAAAAAAAAACAAEDBAUGB//EACwRAAICAQQBAwMDBQEAAAAAAAABAgMRBBIhMQUiQVETMmEVM5EjQnGBoRT/2gAMAwEAAhEDEQA/AIMBLaEYF0LruzkgGnPUJQb9wgEpHgQWVAMRoJNIZsEIwjI7r4AJDTrNpsCI8YTXh2NFWmHb7jobSFThqoStdXuiaWmmqlb7MchCEpBWysEgjQTCCQKCOEhBI5sg5v5fMSkodyZKosNGEUIwnQwUeKNHKIhIYBREII3JMZMIIybE/DzXXC4R1R2Vo/sOp6J1jOFZRGU9D6jZYflfIRpj9KL9T/4jd8ZoJ2y+rJelf9ZA4XFufWcHEkBg1nUn9E9TLhzTnqk/vBo8mi8ervknoVzxsXHTRyUvJTzqJCUcI00xHEGtMalaDkkslGCc+hwRKQ5NMTxVjBc3Oyjq3MzS6GkKCWqqi8NliGnskspEy4pMfcprS4tTP4h+adBwIsijZGf2saUJR7FsPiUEbBZEiGOoajRowFIV2wkEqEIRJjbhKMBHCOEzaHbyg6TyHiNCCPlI+YCZUsKKZOXQ3Ig3PXzsE+NIWm8EFX7BcsUqtFlVggkHMD13BHnPxC5Dy9ktLqFbD4z/AAdT41V36b6dnXX8mfBKhWXiHKTg45Wht7DwOvmFBYrBOpkh7Y+h8itfx/latXBc4l8MyNb42zTyyuY+zQ3KIhdg1SPDuXK9c9xluru6NY1PktGy6FazJoowonN+lMiQ1dsPg3VHBrBJOytFP2c1o71Wk09Bmd9ArXy7yvTwwzEB9Q/ijSOgOizNR5WqMXseWaVHj55zPhEPgeSWNDHVRmcGwWtmHGbH4Kcqcu0SwN7JgHQNEz+ZUqcQB4eaOk4nUj4LlrLrLHmUmbsYqC4RReMcqUnDuzTM2OUx5FvTyVS4jwqpRMPbHRw90+RWyYvAteIInykJs3gLIglzh0cZA8grWl8hqNO8P1R/JDfpKL1n7X+DHH0CBJBA8RskkLSuZuMYbBsHbZnZhIptY0uIB1vYDxKzfi/PHa2oYehQady1tR563Iyj0B81r1+Yb+6BQn4uP9sjmAneB4W+q4RYdTb4TqVSq3M1ZjpEETIBaIItroprAcz9vDYDXtg5ZJv+8PKUOt8tJVv6S/2Po/Fxdn9VmpcP4RRp04bYgSXH8R3nw8FB8fxoFF0G+gmNrTbz08EwwmOc4HO431A06ZSdvJQ+LxHa1CAO603v8BZcVRVbrNTtk22zrbnDR0uXslwcMDRLWAG5uT5uJJ/JJxuOZSEuICYcwcxNogtbBeRYdJm5VGxeMdUdmeST4r0C/Wx00VVBZa4OIr0stRJ2T4yWHiHN02YD5qEfxSpMymS70MMXCdliW6qyz7matOnhDiKCeS8yTJO5kpQoW19F2w2JFM/ZS6+Oa7RsFVt0mWYwjt5Y1ghTXL2NdngkEW1N79FDOun/AAGnNdnmrGmk42LDK18Yut5L6ykEF0DUF1/JzOPyJARucBqQPNNcfjm0mlzvQDUqo8R41Vq2Hdb03hV9Tra6OH2T6fRzu59i2VOLsbYrk/mCkDr8FRzhXkXk+ZP5rlXwzm6grIl5ieeEjS/S0ll5NEo8Zou/GB5p1Rqtdo4HyKyxjlN8p0u1xlGmXloc8AwTJABMTB1iNDqpI+Ya+6IH6WpPEWaPheH1KnuMc7yFvir1y/xQ0KQZXaQb6Q62xN7Jg4WFhA0kNH1YFB8y8208EwOd3nu9xjXXJGpOV9m7TCzNfqf/AGYTjjBs6Txy0sXul2W3iOOZUzFlVuaLNdDb+ZVE4vzQaJLXgPeDfNdoEf3VWr+1TGF0htNo/dIL/m4ypXB8/wCGxMNxtENOmcHufJmZvzWVXo41z3IurUJw2Jr/AGPeCc31cO/PTyPB1a5kNPWCLhXrl/2i0cSAKtJ9FxNjlc6mZJHv5Rl03VAxPP8AgMN3cNSFV3Voa4T/AK6jJ+CjKXtVxD3EDDUSOkGY8xb5K3KWVyV1CC9/4PQlJjRoE4LZWTcq8/Cs7IzNQrD/APJ2TI4blrWsMgbxBWk8I4p2zbjK8aiDHm2QJCiUQZwa59hy+iCLaprRw73OuQAOmvj9V1x3EKVJjnPcBAJI3MbAbnw8VAcP51bXY57KNVjLhrqkNLiCQYaAbA7lFs5BTb4RaX1g0XPqTCi+Mc00KFNz31BYEwAST6NBWR82+1xjKpZSptrPaYLnjuAzsWmT6WUFR9ruIB71GgW9B2gt/VHyROI+2C7Zz5h4tUxlZ1So6zjqJ90WDQNB5eCj6WBqVTFGm+ppGRpcNfC0yrVT594bWbmr0AxwvBpA5iNgWu73kYUHxT2s1JLMLSpUae37MZj/ACtOUeUFEuA5KPydaHs7xr5JYKY/7hM/7WkrsfZli2w9jqZe3oXt9Jc3dNuHc541rO0eaVVupa6m0GPBwFtei0HlvmCnjKIqUhF4c2AS13Q5aUfNM5KXBPXXB9dlQr4GvThrqfZuIEkmWt6xB7x8Fx4jim4aiT00nUu6laFxEHsnyDEH8Lh/6wsR5u4r2lUsb7rSb9fj0WhopU6auckvU/czvJV3W2xi36fggsRXL3FxuTqkBElZYuqTeXljpYXAGRvPp+hXX/FQIH0A+i4kokLQSeAFKYkpTUgToHeCsfKuEObNFv8AlQODwxqPDRefCVoPDsGKbQPyWr42hzs3vpFDW3KMNo8aEEYCC6PkwsFQ5louzuIOYCAATMTewVfzmeo8j9FceYcJ3S9uu8DVVHtSREffVcprqpQue736Om0lilUtpJYDHUh70/RPqlZjo92DYkmb9dLKq5kg1DpKzJVJvOTUhq3FYwWSrgaR1gD+Gb+ZmyYtouovFRhDSxwc295BBB+KixUOiWyt1v5ko1HAFl0Z+2Gb9wXizcRh2VW5RmbJEtEOFnCBUBs6Vj3OnE3VOIVnP0Y7sxckNaywAkneTruVYvZtxoMcaBcS2p3m6gCoBBaI1zAfJQvtF4U6jjXPg5K4zgkGJ0cLjYj5o48BXycq0yEqvtr9FxzJq51om3ou+HoGJ2iYm+saIpPJRSwKy+ikeD8QFFxLhIP6hRsFJp3OqBrKww4txeSZxnGya4q0yWlpDmkG8j7j1K23AcXDqLKocGh9NrtWWzNDo98GLlYBSoOc4Bt3OIAHUkgALY8XwmviKdLCUGuc1jWMe4EhgyBrXDNmLbibDxQ4UUWqZZTbJt3GmOYXd9zBq7K4tBk2JNWNlC858dNPh9R9M5XENY2MsgPOWRleYsTstH5d4N2FDs35CbyGixzEmDPvWO4VP9pfLrnYWrTYCQ5uZglxhzDnyxMaC3mnjJMP6illYPPWU6o2vuuuUaj4JFVtkaKGDg9t0ldW6H73XIhEOPafFH5Oznu/e5V89lbwKlRsgh1MOjuky14n3mkWDo9Fm7VpXsxw3ZU62KdZpAY2TEwcz3WeDEhoUbWGTadveWHn7jTaGHyiA99hZhjobMHnrssadVM6m/j11U1zfzCcViC6+Rtm3O1ibkqBc6USfsK6e+QdNv3KN9WegHgIXNBOiEOUcpKUAmYg0qnTLjDRJSqFIuMDUq48C5fDO86Z+/BWtNpZXy46K198ao5fYvlzgppjM7Uqfa1EGpTCuspqjVFQic7bbKyW5nRhRpAKCmIsnJ7AQQd1SOP8HNJ+Zolp8DZXkhIq0A4XANt1T1WmjfDHuWNNqZUvPsZy7B5mgt0/NNH0oVq4ny+5ji6lEH8P9goOu/MYILXdIXLXUTpliSOlqtrtjmL5I2m+NgfNdnUpEtv1G7R+Y8UVTDEX2XNryCCDBHTb1VcJvB1w+Icxwc0wWkEEbEaarSsLjKXF8J2VTKzEMvYCQ4CO0AaySw6ELOGVGu94Q7qBY+YGnmB5hdBTqUXNqMLm37r2nfoCLFLBLCTX+DnxXhVTDVDTqtLXDroRs4HcHqkYbf70V4wnMtLF0xSx9E2jLWpsyltt3AEt8YkHouWM9m1SM+EqMxFM6AGHR/qgMd8R5JZE633EqTiiazf00Vkwns+xj3AOpil41XtEegkn0CuvLns8ZQIc6KtTZzwOyaRuynIc5wI1d8E/sOqm+xh7PeTXhza725ahE0wT/lNNjWfBlpj3WnWZWsM4gyiwMpNkN3OpO7vEnquXB+Xn3LjYmSSSXOO8kqep8KY1DLGOQnL2RAjj9WZLbbWSsTxdtamWvGU6g9Dsbg/RWZmHEQYTXE8LpvkFoQJoZSSZ549oHJbqL34ii09mTNRo/A4z3gNSw6yBZUaoQR5dF6uxXLzCO6XNcNDHyMjRZlzP7G881KAFN/SmC6m4+WrPQR4IlNClFS5RjpNklrJ8FZq/IGNY/KaEnYhzIj1cI9Qn2D5D7MGpjagpMabsb33O/hL2mGz4SUWQFCT9iB5Z5afi6sDu02walQkANbO0kS47N3Vm5u5ia2kMLh+6xjQ0BpdAbG/eIkkknzTbi/OgFPsMIwUaI0ALt9TBuSRu69lUalVxtO/onCbUFiPY3cISV0dokAJ+CICABVi4Nys58PfYWt4Kz0+X6bYhotqtGnQWWLPRSt1kK3jsz+jgKjtGOPopTAcqVH3d3Qr3SwobYLpkhaUPFVp+t5M+fkZNelEXwzgTKIAABPUqRhGUAFqV1xrWIrBnTslN5kEgEaARkYpiCACNIRzRoyEISEJIUTxTl1tW4s7roVMhGorKo2LEkSV2SreYlBxPLVZuneAUdU4VV3YR6fmtPi2iSaY3A+CzJ+Kqbyng0Y+Rn7ozSlwipqWmPASfTZSFBuKpA9nTyM3EB2f/AFHfyER4K99j4BANvNgfmopeLgv7iaPkJPqJS8Fg/wDEVAKRq0q5PuZnuDj/AAOJzehnwlbRyl7PHUwH4t4AsQxrnNPlUcCA76+KZ8u4alhaJx1Voc+TTpCBJOhcSQJ0Ox3UVxTmOvXJL3uI2EwACOgssC5KM3FM3aN045XBpNTGYGjcdmNpbcjzhdKPEcKe8H0/VwnqbErHzJmZMQTbbQTMDoPVBlIlxm5ubkCwEwCbf8IeWuw9vybDV5owzBBrU/Qz/wCIXLC8z0axLab5iDNgI1mSVnGGw+dvdqBr3TDXFuUtpU7ucC2C5xkNHgUydhi8HK0dZAIIa4hoDmiAAXaTa90GxfIyiaRxTn2jTOVn7QgjMROVsncxc+AUJiufy6cgeGiZIbbUBpLpsLj4hVergGDI798ktc8ggNBghwAlpHdJg7p83jNIMpzLX02CC2mCDmsT3ouLSCcvvRJKfasBYx0d8Vzm8mA4wYsDJib6Cx9VHUebq4JLajx4FwI16Fd6WJwrXtGXNTY0EHu5i4aEgS6DElswCZiFEYh7qzzkpwJIa1oJDRJIbMbdUL2JBLc2Sx53c4jtadOoPINPx21Vr4Tw/BY6iWlkh0gtdHddvEb6QfFZrWp06Zy1HFzwfcGkAXk7aARCkOT8SKWNpOa4sa5+XvXkFrrGPxe4obLHGOYsl+nlclb9ofIYwGIgPcKT5LCWF0j93MDqP7qnvwwPuva49DLD/uEfNemedOAjGYJ7MrXPYC9ktBuBMX0kWlec8TiWMcR2I10dkEbQQ1n5qemxWRyU5RGtDgNaoYbTPSSCB6k2Vr4PycymA5/ff/tb+pT7levmww7rQMzgA0WGhtMqWIXUaLRwUVY1yzA1WqlucYsJjAAI2+XkPzRAJWVCFrqODKlJsJCEcIiiAEuSV0ROEpCEQkwlwiKQg2II2hBIQCEALpRCKEh8AhAhGgkMDZG09bfOOhiESMIJRzwSQko8+4kXN/sHfeUYYSel4+4KP1+P18E64XSz1qbY1qMG4/EPHzVO5OuDZdpanNdfwXbmrhnZ4GjkaC2kBLbxJbGb+o/NVyhUw9ZmV1N1OobMfDst5ObaRtAkrSOOYPtaFSmTGZpAI1B2I8Qb+ixTitGvSqjtHS5tjlGVrwLXb7p84lcHddtm22dvoNO74uMfYkeLcIfQeQQ4CwmDDgRI7ws4QCoz/GmR1BEOMlzQ0ABsm2UG4Eaq2cC42zGYZ9Cpmz0xNMTJBa02nUiPiqOTFpnvadBIj0spVPhYFKtpuMux/TqazYEmYuOuQNIt5o6dS/hrN/mNInSQmj6hEgXJdr89El9UnSbk/GLJbwdmB/XxbshBJic5btJsDHWJso+riSZEzEASJgEg/VdMS4XtIgD+b1UdWblMEiY8bwPCyHexbCTwrH1qmQOLi47uIzGQABuNQpLmDHMwbexpGX+7Uc3UnXI2/cIlwc6026LnyC+KtR5mWUnObADgCNCZ02uqrxTGGrWc91zJ136/EymfJNTT9SWB9RwVctNZxpUqe1yXE7RaXHxVg5QwTq2JZWeA1tP/AC2g6mdSqZjOJOcBnPdaIA2AFtFf/Znjab2TmGYbTcdCqt25LJouNUISS7NQwTrwfv0WF+1flttHGOIa5oqHOC1hc29iD0MraMDW78z9x/woD2rcENbCdtTzZ6RmBMOaTeQCJjxT6KfaOftWJY+TLuUaUYeNe+7VrhsNiFNgqH5Wa7sDmmz3CCCDspkA9V6Ho23TH/ByOqSV0kAhABHCGXorqZVYUJJCUgiBEIilkIiEgcHNrUC1LQSEBjUEGhBIcIm6IpRQSFgIaIAI0EhsAQQ+KU0eCBsNJ4CA9Opj9J+il+VcMX4ylAaQ1wNyT7t9Bf8ALqooUpvE+Ufqr57O+EHvV3T+60T/AFHW/T0WPrpuMHz2bGjgnLrouWIcBqsj9s720+x7MgOJcXAa5ABf4ytP43h8zNSJMW+SzLnblStiQHMOZ7YkOOrfw7wIvPVcW5JWuM0dPpU0t0JYZT+SOJxjaUyQ52UiSJmSDa8gqY5kwRpYmpT6HOQDLcpPdkjwi3mleznk4jGHti3MwDLkIcAS4AuLxYEDMB4n0Q5mxYdiqrhEZnBoBvDDlkkG+hKne1conc3OXq7wRNSqZ/edETMW6D1XM1I2nKAZ8fL1XKZiM0C4/CD+ZRNqd0nQDUixbtf1j4oPcIdvcBtOVoNt3OuD8JTGqIO3jfr1lOWQ5tpJIpAASLwZE+RXCq0d7YTAi8lp/KdUXAix8gYUValWlma1z6Tmg5cxNtG3t1lVPilA03uBB1Nt73I9DKkOF4p1Oo19N2R7SCwzqRqD4azPUq1cSwbMZ+0bScyoGgvYBFxAdUAiCwncHZKI0bJVyyjJcVWe90AEeAF7q8ez7glVry54LA4CBJBI1uB5Jwyk5kQdOrQba3tJ+KvXC+FPNOniMO6m9py52OEEXh2V02IF4UV8pSjtWMBVOuEnbOTciz8NwQcwWghSVXCB1MsdcEQfI2XXC0sosu2VKijbDcZllrbyYljOCf4SvVpS4tzBzS4kktcPyiFzy3/uVf8A2h4AGkypYFpiT0dsR8VQsvj8AAuy8Xcp07fjg57yEMWbvkS771Qbr0Sso+z+QCLItlPJlNCUEIQRiAiKNEUhCUEEEwzABKCJBIcUiQRpCCQSsqEJmhAv5DpcfXVANHh8P7IwjB+/vVRySSJYvL5Z0p0pP9nbkCLBbNwnACjRZTAjKAPXcrIeHN/aM0HeFzAGo8FtLDYeS5zyUm5pG3o4pQyhrxaqG0nOjNlBMdY2WU8QoYmrWLalQwSMoYTkh2kbb73stbxbZaVR6vFHUHkMyPJBdlccuVrQA5xI1OZp18AsK1RcuTZ0zwngbdhTwNF7QHhxa1roIzOJzOINjl7rZ8jPln3GMWS4xlaJgNboGnQTvYhTHHOZH1iS47n0a6WgWgQHC5iTmVSx2JF9rCd7Cx9RAUXfRcjHHL7EHERJNwJBBkQIFx0uiw+KLHB0wR4SHN851gqPNYm2o1M6gTqJv6LoKgaAZJEyHAe67oW/KFLtwM5Epgx3RTLjHaOE2FmXLhc3t8wm2IqgkwIEm19SYMz8Vx4WXA1GxIgZTIDW9pJi97tAHohWrAGAZdN3gEtlxgxNgGiE23kaEvTydBWgm5m+gvCs/C+POYKZL2kUwzKXAE0xmNgBBiSSRNx5BU1tbUCQACJ9LuJ3PgOqc0nmwElxFwB4WbG+5SlHA7akaZxPHUagFSaWVoa6A2C/MXTJEFzbC+2a4XXgWLNGrFL3T2bntDw9vebBcw+Tmn1iyz/CYo2b7rsgINScjpkwQ4fwwrNwDHFxGQj3g15Aa1sgiSIFr6eFlDZ9o202ShVsF3zJlRdIEdF3D0NVrxtM+USne03GvbRa1rC4FwkgkRBtIF41VJJOw8iCDPqpb2tcUee40AtaJd3Jd01dAF/NVnheLz0muBvEbXi2x/JdH4iWG18mf5CHoiP+94/fkkBDNuR8/wAkQMLp44OfkmLXN2q6IiFKAIRFGgkITCJLSSEwhICCWgkIJGggkICMBEgkIMJQRNKPL6+H6qOWQ44yOcGz9qySfeb8ZEW3W1U9B6LE6VTKQGm/UeBBt4fCVsHDOItqUmuBBsJjYwJC5nyScZJvo3tG04eke1BZZtzpwqoxlUsaHmoYNgHFpggA/hgg+crR+1HUKPxJY6QTqY+tvqsO5xfOTTok4vowTitQF7yxhfDWgEuzNc11i7Nu6WwZ6nooSu0yegJEgi5Isdb6QrFzvQZQr1KZJOpbkHu0jJAJA7xzEXN7lVF2IlzsrQGuykxPSYjolBF1zwjpVpnIx180w5pvvIe2b3G3gkMxUfiLTeTqHdJb4b7rji8WS4z3QIAEgd2xi65UyTIDf9RmZjV19CptpHu54JWfeHdEtY4kWADRlcdNSCAOpuuT6hLoEAC0E90A3DPEndMHYqILYnQySdLgwOn5JNZ5kXiLiAdTfNOkplEZzHbXtytBOY2ygRaCRd22unVGKujmjNHvfvQZEx6DyTbDNdJjvXkxHvOki87J1h8FWkPbrA0dBsLDRJ4XY6b9kPsPXGVpjM0nNmjvUzAjvaRJv6LT+VeDupsbUADi/wB/WZzEgx5ho+Kx3DYWs2AAQCdL+RtHyWicC5y7PDvzAB4Y3MLgEsc5piesNP8AOVUvTx6eSVPPBr+GqtIEWH3bwXapiA3XRY3X9qrmMcbE9oPdMGDJzCdREFQnHPadWcX0c2am7MMwNwZIa5p1ta3n4KKuqz4wVZJLtk77TeZQ+QWtzN7onUZtKjHwQRoCCN1XuT8bnokOEEOInYk3Mj8P3ZVfG8TdXOcknuU8zTfM8915G4kgu/nKtXK+B7KkZuHnMNdDpr4W9F0fiq3G1YMryE04ck2T1t99UCgDaB6eHghlXVrJzsnnoUgggjGCJSXFBxSUhBoijRFOxBtEoImlBMINEjRJhAQQQTiBKUakbpCUwJmIBJO8Tr18kh3MlfDf5RJYG3b/ABZs3d/2t9V0cEg0wWwfhY+az9ZpFqIbWXtLqpUyyhVD2l1Xsl2dhzCzpBvYxsdRpupjgPFMRVdZwcJIJl1jqLuA2soL/wCOa50xcnWYIG/ladOiluDgUy0tAAbe58u847ydB0XIavxbrjx2dRptepklxPkR9Ul77uMbnbZQ2I9mjnOymIOsDQDz3WscNxbarARf7iU4cAFj7bYdSLL1OeHExGj7MHVKpaZyMJFxtBA89NVJs9nzKQMic2VugluYxJjXRabUqNDhfcfL/lReLrta8mbhswDMgGdOslQz1Fj4bJ67cPKSKNT5FpZwckAENO2oMGdzJhOKnJtJ7xbuXYIjWCS74ypLG8caymSDJkGAbCYv8pUR/wDZcj3NNyxttejCf9zgEKdsuck29fgf0uTKI70WMAAQBe1+vondHlCky2RpEkmRpOgHhMrm3mym3T3WC48QWkgeQIXWlzZTJbmcJcYiRvOW/jb4oJfVfyCrBtjOWGxZobEk+J0H0+azTj2Ia1xDwLaEt7r2nSb2v00i4Wgcb53Dhlp2cASdyGgGSPmPRZXzNj3Oq5XZS0gObIB7j5Nz/qJutPRVzXMipqLco4VMU3KGuAyujKdGtInY3aLwYMeCiTmzwWmZmLm8zIHTdEcRq0/HcH9EeFxRaT1yuYJNm5rEj0LvitVRM+Ui7ezPjtBlU0cS1gD7MqOAs42yl0aEG3SyvvHeACjT7VgilAzAfgOhNtplYQVsvsm54NZpwlYy9rZpkm72DVv8RFvQeCtUXypluiQ2UxtjtkJwNA1mZqQzt6tuP7I6uGc33mkDxB+qac88Gfw+sMdgv2bS79tTB7hzEwQ0WynQ9CrNw7j5xNBjhBY4Aka23F9xp6LQ/V5R7iVF4yL4yV+UCFKcWwDRDmWB1B2KjCtjT6mGojuiZOoonRLbIQ6ElG5qJWCuGiQQTiAggEEhBlEggo9xI45AjDUIRhPvB2MNqMosyXCW4W05O0RtaUoC6U5tkMuh4IDTHQzEkakfujpP3olh2s2vJ6CNNbayfQBcwTHSJn11+dvRKm8HzPiBt9fis+VW7LZfjbtwkWDgnGHUj6NtrYwGjzl6ulDjNN8AkB0aH9d1mlKsQDsXEH5kD0s8+jUk4kxuN5/hAk/L/wAgsPUeNVjbiatWqW1bjSsdgWu++l/yUJU4SC4uLjJAF/IGbdYKjuF8wDt206ri0VM4YZsHNPuE9C0H7KleIYKs0d1wLTazCXX6gdD8iVy9+klVPazXpuUo5TIrifAG5C7Qw6b694mfifms+41XirUcCO81z2jdzSWGwjXOI/lHVXLnDhGP7A1A5jmhpLmsBlwAJdGaBaGlZVxvjOd4cw5SGFnQwD3TPQl7jtorOloceWKy3K4JGvzAW5LASzPl8H9nmB8ckBRlbG5q7A5wZZzXQdDTZDXR55YUVxt01MzfdIyxMwW90ifGJ8kzbVt6H4uOvwlaUa0VHY3wTjeLl1QViYcIa8f6y5rrdJyn1PRR3FcZnFPvTkYWT1DHkD/aQUwc8mZ31Vh5M5Xdi6uZwijTILz1/gHiY9E8tsFlgRzN4K61hJgCSdI6nZG5kOgXjcK285GjSxDzSM1HCABAbSbEWj8RFh0udSqi1FCW5ZFJYeBZTjhvEn0KrKtM5XscHNPiPyTSECjBPQ1LE0uLcPLh7tRpa8b06gEn4ESPBYvT4hiuG4h7GvLXMdDmm7HeOXxG6kPZrzI7C4sMJApViGODjYO/A7wvAnxVv9qXKva0/wDE0m99kB4GpZt5x+ajk8EnMl+RHC+eaeMa1kZK27T7pjUtP5J2VjbCQZEgg6i0FaXy5x8YinDrVGgZh12zBa/iZRrm4/Jl+Ri5wT+CVc5ElT0SZXR5MLDBKBRShKfI4YCCNpHVBLKGFnVJOqNBQFlBFG5GgmGl0DolORIJIjFDVDf1KCCJ+w8RdJoJFtx9HLjsfvYo0FCS/B3qe9/K3/wakU9P5fyaggq6LJGcxDu0z/3R/wCxa5y5UJo05JP7Nmp/hCCC5XyP75s6X9slsb/lnyP0XlHjLAMTUAAAz6DTUo0ENfZM/tGAHcd5N+sJsR9Aggp49AMJrVqvK4jh1KLSHEx1zOv8gggqur+0k0v3mY4wzUcTcy6581zDR0QQVmHRE+2HlCSWo0EYwHC3x+i3SpUJwtyTNEEydTlbcoIKKwmp7MT4owdvUsPfP1Trl15bWBaSLHS3Xoggrui/diUtT+3Is78Y+Pfd/UU0dj6kf5j/AOp36o0FvyMSBwfxCp/1H/1u/VNK3Easn9pU/rd+qCCgbLMUchxOr/1an9bv1QQQTZJMI//Z"/>
          <p:cNvSpPr>
            <a:spLocks noChangeAspect="1" noChangeArrowheads="1"/>
          </p:cNvSpPr>
          <p:nvPr/>
        </p:nvSpPr>
        <p:spPr bwMode="auto">
          <a:xfrm>
            <a:off x="109538" y="-895350"/>
            <a:ext cx="2476500" cy="1847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t0.gstatic.com/images?q=tbn:ANd9GcQgTcZ2DO4UZG6hAz-1VKGnhVTXii1m_a1hp5Z7RiZ0_LbFL-H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200400"/>
            <a:ext cx="4572000" cy="3411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Define science.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Discuss scientific inquiry.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Explain scientific decision making 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Compare hypotheses to scientific theories.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Identify important scientific advances related to animal science and agriculture.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Objectives:</a:t>
            </a:r>
            <a:endParaRPr lang="en-US" dirty="0"/>
          </a:p>
        </p:txBody>
      </p:sp>
      <p:pic>
        <p:nvPicPr>
          <p:cNvPr id="27650" name="Picture 2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533400"/>
            <a:ext cx="1557223" cy="2555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Important to U.S. economy</a:t>
            </a:r>
          </a:p>
          <a:p>
            <a:r>
              <a:rPr lang="en-US" sz="3200" dirty="0" smtClean="0"/>
              <a:t>Applied to:</a:t>
            </a:r>
          </a:p>
          <a:p>
            <a:pPr lvl="1"/>
            <a:r>
              <a:rPr lang="en-US" sz="2800" dirty="0" smtClean="0"/>
              <a:t>Breeding</a:t>
            </a:r>
          </a:p>
          <a:p>
            <a:pPr lvl="1"/>
            <a:r>
              <a:rPr lang="en-US" sz="2800" dirty="0" smtClean="0"/>
              <a:t>Production</a:t>
            </a:r>
          </a:p>
          <a:p>
            <a:pPr lvl="1"/>
            <a:r>
              <a:rPr lang="en-US" sz="2800" dirty="0" smtClean="0"/>
              <a:t>Nutrition</a:t>
            </a:r>
          </a:p>
          <a:p>
            <a:pPr lvl="1"/>
            <a:r>
              <a:rPr lang="en-US" sz="2800" dirty="0" smtClean="0"/>
              <a:t>Animal agribusiness</a:t>
            </a:r>
          </a:p>
          <a:p>
            <a:pPr lvl="1"/>
            <a:r>
              <a:rPr lang="en-US" sz="2800" dirty="0" smtClean="0"/>
              <a:t>Behavior</a:t>
            </a:r>
          </a:p>
          <a:p>
            <a:pPr lvl="1"/>
            <a:r>
              <a:rPr lang="en-US" sz="2800" dirty="0" smtClean="0"/>
              <a:t>Well being</a:t>
            </a:r>
          </a:p>
          <a:p>
            <a:pPr lvl="1"/>
            <a:r>
              <a:rPr lang="en-US" sz="2800" dirty="0" smtClean="0"/>
              <a:t>Biotechnology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 Science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r="7895"/>
          <a:stretch/>
        </p:blipFill>
        <p:spPr>
          <a:xfrm>
            <a:off x="4953000" y="2514600"/>
            <a:ext cx="3733800" cy="3091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Food &amp; clothing</a:t>
            </a:r>
          </a:p>
          <a:p>
            <a:r>
              <a:rPr lang="en-US" sz="3200" dirty="0" smtClean="0"/>
              <a:t>Companionship</a:t>
            </a:r>
          </a:p>
          <a:p>
            <a:r>
              <a:rPr lang="en-US" sz="3200" dirty="0" smtClean="0"/>
              <a:t>Labor</a:t>
            </a:r>
          </a:p>
          <a:p>
            <a:r>
              <a:rPr lang="en-US" sz="3200" dirty="0" smtClean="0"/>
              <a:t>Medical research</a:t>
            </a:r>
          </a:p>
          <a:p>
            <a:pPr>
              <a:buNone/>
            </a:pPr>
            <a:r>
              <a:rPr lang="en-US" sz="3200" dirty="0" smtClean="0">
                <a:solidFill>
                  <a:srgbClr val="C00000"/>
                </a:solidFill>
              </a:rPr>
              <a:t>Animal by-products:</a:t>
            </a:r>
          </a:p>
          <a:p>
            <a:r>
              <a:rPr lang="en-US" sz="3200" dirty="0" smtClean="0"/>
              <a:t>Ingredients in consumer products from insecticides and cosmetics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animals affect us?</a:t>
            </a:r>
            <a:endParaRPr lang="en-US" dirty="0"/>
          </a:p>
        </p:txBody>
      </p:sp>
      <p:pic>
        <p:nvPicPr>
          <p:cNvPr id="25602" name="Picture 2" descr="http://t0.gstatic.com/images?q=tbn:ANd9GcQDvE2tSDDbMkckNxNynvPTUjImj50jthCeVUrcuc8AAaOyYo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066800"/>
            <a:ext cx="3429001" cy="3150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Domesticate: </a:t>
            </a:r>
            <a:r>
              <a:rPr lang="en-US" dirty="0" smtClean="0"/>
              <a:t>to adapt the behavior of an animal to fit the needs of people</a:t>
            </a:r>
          </a:p>
          <a:p>
            <a:r>
              <a:rPr lang="en-US" dirty="0" smtClean="0"/>
              <a:t>Early humans began to confine and breed animals to ensure steadier supply of food and clothing</a:t>
            </a:r>
          </a:p>
          <a:p>
            <a:pPr lvl="1"/>
            <a:r>
              <a:rPr lang="en-US" dirty="0" smtClean="0"/>
              <a:t>Later select &amp; breed animals with desirable characteristics (selective breeding)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Did it All Begin?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4419600"/>
            <a:ext cx="63627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3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Switch from hunter-gather to more settled way of life</a:t>
            </a:r>
          </a:p>
          <a:p>
            <a:pPr lvl="1"/>
            <a:r>
              <a:rPr lang="en-US" dirty="0" smtClean="0"/>
              <a:t>Leads to increase in population</a:t>
            </a:r>
          </a:p>
          <a:p>
            <a:r>
              <a:rPr lang="en-US" dirty="0" smtClean="0"/>
              <a:t>Some historians believe the human race would never have become civilized without domestication of animals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Animals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30788"/>
            <a:ext cx="5029200" cy="28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Modern are descendants of:</a:t>
            </a:r>
          </a:p>
          <a:p>
            <a:pPr lvl="1"/>
            <a:r>
              <a:rPr lang="en-US" dirty="0" err="1" smtClean="0"/>
              <a:t>Bos</a:t>
            </a:r>
            <a:r>
              <a:rPr lang="en-US" dirty="0" smtClean="0"/>
              <a:t> </a:t>
            </a:r>
            <a:r>
              <a:rPr lang="en-US" dirty="0" err="1" smtClean="0"/>
              <a:t>taurus</a:t>
            </a:r>
            <a:endParaRPr lang="en-US" dirty="0" smtClean="0"/>
          </a:p>
          <a:p>
            <a:pPr lvl="1"/>
            <a:r>
              <a:rPr lang="en-US" dirty="0" err="1" smtClean="0"/>
              <a:t>Bos</a:t>
            </a:r>
            <a:r>
              <a:rPr lang="en-US" dirty="0" smtClean="0"/>
              <a:t> </a:t>
            </a:r>
            <a:r>
              <a:rPr lang="en-US" dirty="0" err="1" smtClean="0"/>
              <a:t>indicus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Cattle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124200"/>
            <a:ext cx="6878484" cy="34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 from either Aurochs or Celtic Shorthorns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</a:t>
            </a:r>
            <a:r>
              <a:rPr lang="en-US" dirty="0" smtClean="0"/>
              <a:t> Taurus</a:t>
            </a:r>
            <a:endParaRPr lang="en-US" dirty="0"/>
          </a:p>
        </p:txBody>
      </p:sp>
      <p:pic>
        <p:nvPicPr>
          <p:cNvPr id="1026" name="Picture 2" descr="https://upload.wikimedia.org/wikipedia/commons/0/0d/Aurochs_reconstruc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r="10355"/>
          <a:stretch/>
        </p:blipFill>
        <p:spPr bwMode="auto">
          <a:xfrm>
            <a:off x="152400" y="2514600"/>
            <a:ext cx="4267201" cy="318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792" y="2667000"/>
            <a:ext cx="4203040" cy="313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Humped cattle originating in the tropical countries</a:t>
            </a:r>
          </a:p>
          <a:p>
            <a:r>
              <a:rPr lang="en-US" dirty="0" smtClean="0"/>
              <a:t>Common in modern cattle production in the U.S. </a:t>
            </a:r>
          </a:p>
          <a:p>
            <a:r>
              <a:rPr lang="en-US" dirty="0" smtClean="0"/>
              <a:t>Resistant to some diseases, parasites, and heat than </a:t>
            </a:r>
            <a:r>
              <a:rPr lang="en-US" i="1" dirty="0" err="1"/>
              <a:t>B</a:t>
            </a:r>
            <a:r>
              <a:rPr lang="en-US" i="1" dirty="0" err="1" smtClean="0"/>
              <a:t>os</a:t>
            </a:r>
            <a:r>
              <a:rPr lang="en-US" i="1" dirty="0" smtClean="0"/>
              <a:t> </a:t>
            </a:r>
            <a:r>
              <a:rPr lang="en-US" i="1" dirty="0" err="1" smtClean="0"/>
              <a:t>taurus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</a:t>
            </a:r>
            <a:r>
              <a:rPr lang="en-US" dirty="0" smtClean="0"/>
              <a:t> </a:t>
            </a:r>
            <a:r>
              <a:rPr lang="en-US" dirty="0" err="1" smtClean="0"/>
              <a:t>Indicus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267200"/>
            <a:ext cx="3337034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0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New Stone Age – 18,000 years ago</a:t>
            </a:r>
          </a:p>
          <a:p>
            <a:r>
              <a:rPr lang="en-US" dirty="0" smtClean="0"/>
              <a:t>Used for pulling loads, meat, milk</a:t>
            </a:r>
          </a:p>
          <a:p>
            <a:r>
              <a:rPr lang="en-US" dirty="0" smtClean="0"/>
              <a:t>Crossbreeding: the mating of animals of different breeds</a:t>
            </a:r>
          </a:p>
          <a:p>
            <a:pPr lvl="1"/>
            <a:r>
              <a:rPr lang="en-US" dirty="0" smtClean="0"/>
              <a:t>Resulted in improved animals and different breeds</a:t>
            </a:r>
          </a:p>
          <a:p>
            <a:r>
              <a:rPr lang="en-US" dirty="0" smtClean="0"/>
              <a:t>Not native to the U.S.</a:t>
            </a:r>
          </a:p>
          <a:p>
            <a:pPr lvl="1"/>
            <a:r>
              <a:rPr lang="en-US" dirty="0" smtClean="0"/>
              <a:t>Brought cattle to New World on second voyage by Christopher Columbus in 1493</a:t>
            </a:r>
          </a:p>
          <a:p>
            <a:pPr lvl="1"/>
            <a:r>
              <a:rPr lang="en-US" dirty="0" err="1" smtClean="0"/>
              <a:t>Portugese</a:t>
            </a:r>
            <a:r>
              <a:rPr lang="en-US" dirty="0" smtClean="0"/>
              <a:t> traders brought more in 1553</a:t>
            </a:r>
          </a:p>
          <a:p>
            <a:pPr lvl="1"/>
            <a:r>
              <a:rPr lang="en-US" dirty="0" smtClean="0"/>
              <a:t>English brought large numbers in 1611 with foundation of Jamestown colony</a:t>
            </a:r>
          </a:p>
          <a:p>
            <a:pPr lvl="1"/>
            <a:r>
              <a:rPr lang="en-US" dirty="0" smtClean="0"/>
              <a:t>Spanish longhorn cattle arrive in Mexico in 1521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Longhorn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53" y="1385554"/>
            <a:ext cx="7808495" cy="52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 growth of herds happens in Great Plains states</a:t>
            </a:r>
          </a:p>
          <a:p>
            <a:pPr lvl="1"/>
            <a:r>
              <a:rPr lang="en-US" dirty="0" smtClean="0"/>
              <a:t>Vast grazing land</a:t>
            </a:r>
          </a:p>
          <a:p>
            <a:r>
              <a:rPr lang="en-US" dirty="0" smtClean="0"/>
              <a:t>Before 1850s, most farms had 2+ dairy cows that provided milk and butter</a:t>
            </a:r>
          </a:p>
          <a:p>
            <a:r>
              <a:rPr lang="en-US" dirty="0" smtClean="0"/>
              <a:t>Late 1800’s – dairy herds increase as demand from growing cities increases</a:t>
            </a:r>
          </a:p>
          <a:p>
            <a:pPr lvl="1"/>
            <a:r>
              <a:rPr lang="en-US" dirty="0" smtClean="0"/>
              <a:t>Peaked in mid-1940’s, decreasing steadily since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Cattle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6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Explain the domestication of animals</a:t>
            </a:r>
          </a:p>
          <a:p>
            <a:r>
              <a:rPr lang="en-US" dirty="0" smtClean="0"/>
              <a:t>Discuss the history of production agriculture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00" y="2405443"/>
            <a:ext cx="4674600" cy="445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2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American breeds come from:</a:t>
            </a:r>
          </a:p>
          <a:p>
            <a:pPr lvl="1"/>
            <a:r>
              <a:rPr lang="en-US" dirty="0" smtClean="0"/>
              <a:t>European wild boar (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scrofa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East Indian pig (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vittatus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Some wild types of </a:t>
            </a:r>
            <a:r>
              <a:rPr lang="en-US" dirty="0" err="1" smtClean="0"/>
              <a:t>piglike</a:t>
            </a:r>
            <a:r>
              <a:rPr lang="en-US" dirty="0" smtClean="0"/>
              <a:t> animals which have never been tamed exist in some parts of the world</a:t>
            </a:r>
          </a:p>
          <a:p>
            <a:r>
              <a:rPr lang="en-US" dirty="0" smtClean="0"/>
              <a:t>First use for food in Neolithic Age</a:t>
            </a:r>
          </a:p>
          <a:p>
            <a:r>
              <a:rPr lang="en-US" dirty="0" smtClean="0"/>
              <a:t>First to tame were Chinese – about 4900 B.C.</a:t>
            </a:r>
          </a:p>
          <a:p>
            <a:r>
              <a:rPr lang="en-US" dirty="0" smtClean="0"/>
              <a:t>Biblical references – 1500 B.C.</a:t>
            </a:r>
          </a:p>
          <a:p>
            <a:r>
              <a:rPr lang="en-US" dirty="0" smtClean="0"/>
              <a:t>Keeping of Swine in Great Britain – 800 B.C.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Swine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t="7547" r="13836" b="7547"/>
          <a:stretch/>
        </p:blipFill>
        <p:spPr>
          <a:xfrm flipH="1">
            <a:off x="5943600" y="1066800"/>
            <a:ext cx="2468880" cy="1763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27463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per. 8/20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2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Brought by Columbus on second voyage in 1493</a:t>
            </a:r>
          </a:p>
          <a:p>
            <a:r>
              <a:rPr lang="en-US" dirty="0" smtClean="0"/>
              <a:t>More brought later by Spanish explorers</a:t>
            </a:r>
          </a:p>
          <a:p>
            <a:r>
              <a:rPr lang="en-US" dirty="0" smtClean="0"/>
              <a:t>First major increase – 1539 </a:t>
            </a:r>
          </a:p>
          <a:p>
            <a:pPr lvl="1"/>
            <a:r>
              <a:rPr lang="en-US" dirty="0" smtClean="0"/>
              <a:t>Spanish explorer </a:t>
            </a:r>
            <a:r>
              <a:rPr lang="en-US" dirty="0" err="1" smtClean="0"/>
              <a:t>DeSoto</a:t>
            </a:r>
            <a:r>
              <a:rPr lang="en-US" dirty="0" smtClean="0"/>
              <a:t> brought 13 head to Florida</a:t>
            </a:r>
          </a:p>
          <a:p>
            <a:r>
              <a:rPr lang="en-US" dirty="0" smtClean="0"/>
              <a:t>English settlers also brought </a:t>
            </a:r>
          </a:p>
          <a:p>
            <a:r>
              <a:rPr lang="en-US" dirty="0" smtClean="0"/>
              <a:t>Supply became greater than demand</a:t>
            </a:r>
          </a:p>
          <a:p>
            <a:pPr lvl="1"/>
            <a:r>
              <a:rPr lang="en-US" dirty="0" smtClean="0"/>
              <a:t>Export pork and lard</a:t>
            </a:r>
          </a:p>
          <a:p>
            <a:r>
              <a:rPr lang="en-US" dirty="0" smtClean="0"/>
              <a:t>Main expansion in Corn Belt States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Swine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660534"/>
            <a:ext cx="2021669" cy="21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2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328"/>
            <a:ext cx="8382000" cy="4525963"/>
          </a:xfrm>
        </p:spPr>
        <p:txBody>
          <a:bodyPr/>
          <a:lstStyle/>
          <a:p>
            <a:r>
              <a:rPr lang="en-US" dirty="0" smtClean="0"/>
              <a:t>Among first animals tamed by human race</a:t>
            </a:r>
          </a:p>
          <a:p>
            <a:pPr lvl="1"/>
            <a:r>
              <a:rPr lang="en-US" dirty="0" smtClean="0"/>
              <a:t>Early Neolithic Age</a:t>
            </a:r>
          </a:p>
          <a:p>
            <a:r>
              <a:rPr lang="en-US" dirty="0" smtClean="0"/>
              <a:t>Shown on early Egyptian sculpture – 4000 B.C.</a:t>
            </a:r>
          </a:p>
          <a:p>
            <a:r>
              <a:rPr lang="en-US" dirty="0" smtClean="0"/>
              <a:t>Mentioned in earlier passages of the Bible</a:t>
            </a:r>
          </a:p>
          <a:p>
            <a:r>
              <a:rPr lang="en-US" dirty="0" smtClean="0"/>
              <a:t>Sheep bones found in caves &amp; lake dwellings used by early Europeans</a:t>
            </a:r>
          </a:p>
          <a:p>
            <a:r>
              <a:rPr lang="en-US" dirty="0" smtClean="0"/>
              <a:t>Wool fabrics found in ruins of </a:t>
            </a:r>
          </a:p>
          <a:p>
            <a:pPr marL="109728" indent="0">
              <a:buNone/>
            </a:pPr>
            <a:r>
              <a:rPr lang="en-US" dirty="0"/>
              <a:t> </a:t>
            </a:r>
            <a:r>
              <a:rPr lang="en-US" dirty="0" smtClean="0"/>
              <a:t>  Swiss Lake villages</a:t>
            </a:r>
          </a:p>
          <a:p>
            <a:pPr lvl="1"/>
            <a:r>
              <a:rPr lang="en-US" dirty="0" smtClean="0"/>
              <a:t>10,000-20,000 years ago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Sheep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1500 A.D. Spain &amp; England major sheep-producing areas</a:t>
            </a:r>
          </a:p>
          <a:p>
            <a:r>
              <a:rPr lang="en-US" dirty="0" smtClean="0"/>
              <a:t>Ancestry not as well known</a:t>
            </a:r>
          </a:p>
          <a:p>
            <a:r>
              <a:rPr lang="en-US" dirty="0" smtClean="0"/>
              <a:t>All breeds timid, defenseless, and least intelligent of tamed animals</a:t>
            </a:r>
          </a:p>
          <a:p>
            <a:r>
              <a:rPr lang="en-US" dirty="0" smtClean="0"/>
              <a:t>Most present-day probably come from:</a:t>
            </a:r>
          </a:p>
          <a:p>
            <a:pPr lvl="1"/>
            <a:r>
              <a:rPr lang="en-US" dirty="0" smtClean="0"/>
              <a:t>Mouflons</a:t>
            </a:r>
          </a:p>
          <a:p>
            <a:pPr lvl="1"/>
            <a:r>
              <a:rPr lang="en-US" dirty="0" smtClean="0"/>
              <a:t>Asiatic </a:t>
            </a:r>
            <a:r>
              <a:rPr lang="en-US" dirty="0" err="1" smtClean="0"/>
              <a:t>urial</a:t>
            </a:r>
            <a:endParaRPr lang="en-US" dirty="0" smtClean="0"/>
          </a:p>
          <a:p>
            <a:r>
              <a:rPr lang="en-US" dirty="0" smtClean="0"/>
              <a:t>Wild, big-horned sheep of Asia ancestors of present-day breeds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Sheep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native to North America:</a:t>
            </a:r>
          </a:p>
          <a:p>
            <a:pPr lvl="1"/>
            <a:r>
              <a:rPr lang="en-US" dirty="0" smtClean="0"/>
              <a:t>Big Horn / Rocky Mountain Sheep</a:t>
            </a:r>
          </a:p>
          <a:p>
            <a:r>
              <a:rPr lang="en-US" dirty="0" smtClean="0"/>
              <a:t>Columbus brought in 1493</a:t>
            </a:r>
          </a:p>
          <a:p>
            <a:r>
              <a:rPr lang="en-US" dirty="0" smtClean="0"/>
              <a:t>Merino sheep brought by Cortez to Mexico in 1519</a:t>
            </a:r>
          </a:p>
          <a:p>
            <a:r>
              <a:rPr lang="en-US" dirty="0" smtClean="0"/>
              <a:t>British sheep imported to Virginia in 1609</a:t>
            </a:r>
          </a:p>
          <a:p>
            <a:r>
              <a:rPr lang="en-US" dirty="0" smtClean="0"/>
              <a:t>Mainly used for wool production</a:t>
            </a:r>
          </a:p>
          <a:p>
            <a:r>
              <a:rPr lang="en-US" dirty="0" smtClean="0"/>
              <a:t>By 1840 – 19 million head in U.S.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Sheep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2" b="10000"/>
          <a:stretch/>
        </p:blipFill>
        <p:spPr>
          <a:xfrm flipH="1">
            <a:off x="6629400" y="198438"/>
            <a:ext cx="237819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6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tamed in Neolithic Age</a:t>
            </a:r>
          </a:p>
          <a:p>
            <a:pPr lvl="1"/>
            <a:r>
              <a:rPr lang="en-US" dirty="0" smtClean="0"/>
              <a:t>First tamed animals in Western Asia</a:t>
            </a:r>
          </a:p>
          <a:p>
            <a:r>
              <a:rPr lang="en-US" dirty="0" smtClean="0"/>
              <a:t>Descended from </a:t>
            </a:r>
            <a:r>
              <a:rPr lang="en-US" dirty="0" err="1" smtClean="0"/>
              <a:t>Pasang</a:t>
            </a:r>
            <a:r>
              <a:rPr lang="en-US" dirty="0" smtClean="0"/>
              <a:t> or Grecian Ibex</a:t>
            </a:r>
          </a:p>
          <a:p>
            <a:pPr lvl="1"/>
            <a:r>
              <a:rPr lang="en-US" dirty="0" smtClean="0"/>
              <a:t>Species of wild goats found in Asia Minor, Persia, &amp; other countries</a:t>
            </a:r>
          </a:p>
          <a:p>
            <a:r>
              <a:rPr lang="en-US" dirty="0" err="1" smtClean="0"/>
              <a:t>Markhors</a:t>
            </a:r>
            <a:r>
              <a:rPr lang="en-US" dirty="0" smtClean="0"/>
              <a:t> and </a:t>
            </a:r>
            <a:r>
              <a:rPr lang="en-US" dirty="0" err="1" smtClean="0"/>
              <a:t>Tahrs</a:t>
            </a:r>
            <a:r>
              <a:rPr lang="en-US" dirty="0" smtClean="0"/>
              <a:t> may be ancestors of some of today’s domestic breeds</a:t>
            </a:r>
          </a:p>
          <a:p>
            <a:r>
              <a:rPr lang="en-US" dirty="0" smtClean="0"/>
              <a:t>Closely related to sheep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Goats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80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Remains found in Swiss Lake villages of Neolithic Age</a:t>
            </a:r>
          </a:p>
          <a:p>
            <a:r>
              <a:rPr lang="en-US" dirty="0" smtClean="0"/>
              <a:t>Bible refers to use of mohair </a:t>
            </a:r>
          </a:p>
          <a:p>
            <a:r>
              <a:rPr lang="en-US" dirty="0" smtClean="0"/>
              <a:t>Early goat importations to U.S. from Switzerland</a:t>
            </a:r>
          </a:p>
          <a:p>
            <a:r>
              <a:rPr lang="en-US" dirty="0" smtClean="0"/>
              <a:t>Angora flocks came from Turkey </a:t>
            </a:r>
          </a:p>
          <a:p>
            <a:pPr lvl="1"/>
            <a:r>
              <a:rPr lang="en-US" dirty="0" smtClean="0"/>
              <a:t>Mohair production increased </a:t>
            </a:r>
          </a:p>
          <a:p>
            <a:pPr marL="393192" lvl="1" indent="0">
              <a:buNone/>
            </a:pPr>
            <a:r>
              <a:rPr lang="en-US" dirty="0"/>
              <a:t> </a:t>
            </a:r>
            <a:r>
              <a:rPr lang="en-US" dirty="0" smtClean="0"/>
              <a:t>  in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1"/>
            <a:r>
              <a:rPr lang="en-US" dirty="0" smtClean="0"/>
              <a:t>Texas has largest number of </a:t>
            </a:r>
          </a:p>
          <a:p>
            <a:pPr marL="393192" lvl="1" indent="0">
              <a:buNone/>
            </a:pPr>
            <a:r>
              <a:rPr lang="en-US" dirty="0"/>
              <a:t> </a:t>
            </a:r>
            <a:r>
              <a:rPr lang="en-US" dirty="0" smtClean="0"/>
              <a:t>  Angoras in country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Goats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4267200"/>
            <a:ext cx="2949549" cy="237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Evolved from 4-toed Eohippus (dawn horse)</a:t>
            </a:r>
          </a:p>
          <a:p>
            <a:pPr lvl="1"/>
            <a:r>
              <a:rPr lang="en-US" dirty="0" smtClean="0"/>
              <a:t>1 foot high</a:t>
            </a:r>
          </a:p>
          <a:p>
            <a:pPr lvl="1"/>
            <a:r>
              <a:rPr lang="en-US" dirty="0" smtClean="0"/>
              <a:t>Lived in swamps 58 million years ago</a:t>
            </a:r>
          </a:p>
          <a:p>
            <a:pPr lvl="1"/>
            <a:r>
              <a:rPr lang="en-US" dirty="0" smtClean="0"/>
              <a:t>Gradually grew in size</a:t>
            </a:r>
          </a:p>
          <a:p>
            <a:pPr lvl="1"/>
            <a:r>
              <a:rPr lang="en-US" dirty="0" smtClean="0"/>
              <a:t>Changes in feet and skeleton</a:t>
            </a:r>
          </a:p>
          <a:p>
            <a:pPr lvl="1"/>
            <a:r>
              <a:rPr lang="en-US" dirty="0" smtClean="0"/>
              <a:t>Native to North American continent</a:t>
            </a:r>
          </a:p>
          <a:p>
            <a:pPr lvl="1"/>
            <a:r>
              <a:rPr lang="en-US" dirty="0" smtClean="0"/>
              <a:t>Disappeared before Europeans arrived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Horses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5"/>
          <a:stretch/>
        </p:blipFill>
        <p:spPr>
          <a:xfrm>
            <a:off x="4724400" y="4343400"/>
            <a:ext cx="4114800" cy="2363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381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per. 8/19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94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First domestication – Central Asia or Persia before 3000 B.C.</a:t>
            </a:r>
          </a:p>
          <a:p>
            <a:r>
              <a:rPr lang="en-US" dirty="0" smtClean="0"/>
              <a:t>Babylonians – 2000 B.C.</a:t>
            </a:r>
          </a:p>
          <a:p>
            <a:r>
              <a:rPr lang="en-US" dirty="0" smtClean="0"/>
              <a:t>Egyptians – 1600 B.C.</a:t>
            </a:r>
          </a:p>
          <a:p>
            <a:r>
              <a:rPr lang="en-US" dirty="0" smtClean="0"/>
              <a:t>Used by ancient Greeks &amp; Romans</a:t>
            </a:r>
          </a:p>
          <a:p>
            <a:r>
              <a:rPr lang="en-US" dirty="0" smtClean="0"/>
              <a:t>Arabs did not use until after 600 A.D.</a:t>
            </a:r>
          </a:p>
          <a:p>
            <a:r>
              <a:rPr lang="en-US" dirty="0" smtClean="0"/>
              <a:t>Columbus brought to New World in 1493</a:t>
            </a:r>
          </a:p>
          <a:p>
            <a:r>
              <a:rPr lang="en-US" dirty="0" smtClean="0"/>
              <a:t>Cortez imports to Mexico in 1519</a:t>
            </a:r>
          </a:p>
          <a:p>
            <a:r>
              <a:rPr lang="en-US" dirty="0" smtClean="0"/>
              <a:t>First importation to present U.S. was by </a:t>
            </a:r>
            <a:r>
              <a:rPr lang="en-US" dirty="0" err="1" smtClean="0"/>
              <a:t>DeSoto</a:t>
            </a:r>
            <a:r>
              <a:rPr lang="en-US" dirty="0" smtClean="0"/>
              <a:t> in 1539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Horses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7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Saddle &amp; draft horse brought by early colonists</a:t>
            </a:r>
          </a:p>
          <a:p>
            <a:pPr lvl="1"/>
            <a:r>
              <a:rPr lang="en-US" dirty="0" smtClean="0"/>
              <a:t>Served mainly as pack animals &amp; for riding</a:t>
            </a:r>
          </a:p>
          <a:p>
            <a:r>
              <a:rPr lang="en-US" dirty="0" smtClean="0"/>
              <a:t>Heavier drafts brought by Dutch, Puritan, &amp; Quakers</a:t>
            </a:r>
          </a:p>
          <a:p>
            <a:pPr lvl="1"/>
            <a:r>
              <a:rPr lang="en-US" dirty="0" smtClean="0"/>
              <a:t>Used for work</a:t>
            </a:r>
          </a:p>
          <a:p>
            <a:r>
              <a:rPr lang="en-US" dirty="0" smtClean="0"/>
              <a:t>Early development primarily associated with riding on plantations</a:t>
            </a:r>
          </a:p>
          <a:p>
            <a:r>
              <a:rPr lang="en-US" dirty="0" smtClean="0"/>
              <a:t>Horse racing developed in 1700s and early 1800s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Domestication of Horses in the United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According to the National Academy of Sciences, science is:</a:t>
            </a:r>
          </a:p>
          <a:p>
            <a:r>
              <a:rPr lang="en-US" sz="3200" dirty="0" smtClean="0"/>
              <a:t>“the use of evidence to construct testable explanations and predictions of natural phenomena, as well as knowledge generated through this process.”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Science</a:t>
            </a:r>
            <a:endParaRPr lang="en-US" dirty="0"/>
          </a:p>
        </p:txBody>
      </p:sp>
      <p:pic>
        <p:nvPicPr>
          <p:cNvPr id="28675" name="Picture 3" descr="C:\Users\Katy\AppData\Local\Microsoft\Windows\Temporary Internet Files\Content.IE5\YUL8AQ6V\MC900441715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495800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development of other sources of power, drafts on farms declined</a:t>
            </a:r>
          </a:p>
          <a:p>
            <a:r>
              <a:rPr lang="en-US" dirty="0" smtClean="0"/>
              <a:t>Rapid decline after WWI</a:t>
            </a:r>
          </a:p>
          <a:p>
            <a:pPr lvl="1"/>
            <a:r>
              <a:rPr lang="en-US" dirty="0" smtClean="0"/>
              <a:t>Military cavalry horses were left in Europe</a:t>
            </a:r>
          </a:p>
          <a:p>
            <a:r>
              <a:rPr lang="en-US" dirty="0" smtClean="0"/>
              <a:t>Most in U.S. used for riding &amp; racing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Horses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810000"/>
            <a:ext cx="4369362" cy="30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Domesticated in </a:t>
            </a:r>
            <a:r>
              <a:rPr lang="en-US" dirty="0"/>
              <a:t>I</a:t>
            </a:r>
            <a:r>
              <a:rPr lang="en-US" dirty="0" smtClean="0"/>
              <a:t>ndia </a:t>
            </a:r>
            <a:r>
              <a:rPr lang="en-US" dirty="0" smtClean="0"/>
              <a:t>and raised by Chinese and Egyptians about 1400 B.C.</a:t>
            </a:r>
          </a:p>
          <a:p>
            <a:r>
              <a:rPr lang="en-US" dirty="0" smtClean="0"/>
              <a:t>Drawings of chickens found in Egyptian tombs from that time</a:t>
            </a:r>
          </a:p>
          <a:p>
            <a:r>
              <a:rPr lang="en-US" dirty="0" smtClean="0"/>
              <a:t>Used early for food, but only recently has become a major commercial enterprise?</a:t>
            </a:r>
          </a:p>
          <a:p>
            <a:pPr lvl="1"/>
            <a:r>
              <a:rPr lang="en-US" dirty="0" smtClean="0"/>
              <a:t>Why do you think that is? </a:t>
            </a:r>
          </a:p>
          <a:p>
            <a:pPr lvl="1"/>
            <a:r>
              <a:rPr lang="en-US" dirty="0" smtClean="0"/>
              <a:t>Turn to your neighbor and discuss.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Poultry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08575"/>
            <a:ext cx="2743200" cy="18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8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Gallus </a:t>
            </a:r>
            <a:r>
              <a:rPr lang="en-US" dirty="0" err="1" smtClean="0"/>
              <a:t>gallus</a:t>
            </a:r>
            <a:r>
              <a:rPr lang="en-US" dirty="0" smtClean="0"/>
              <a:t>- wild jungle fowl of India</a:t>
            </a:r>
          </a:p>
          <a:p>
            <a:pPr lvl="1"/>
            <a:r>
              <a:rPr lang="en-US" dirty="0" smtClean="0"/>
              <a:t>May be early ancestor of most tame chickens</a:t>
            </a:r>
          </a:p>
          <a:p>
            <a:r>
              <a:rPr lang="en-US" dirty="0" smtClean="0"/>
              <a:t>Turkeys descended from two wild species</a:t>
            </a:r>
          </a:p>
          <a:p>
            <a:pPr lvl="1"/>
            <a:r>
              <a:rPr lang="en-US" dirty="0" smtClean="0"/>
              <a:t>One in Mexico </a:t>
            </a:r>
          </a:p>
          <a:p>
            <a:pPr lvl="1"/>
            <a:r>
              <a:rPr lang="en-US" dirty="0" smtClean="0"/>
              <a:t>One in U.S.</a:t>
            </a:r>
          </a:p>
          <a:p>
            <a:pPr lvl="1"/>
            <a:r>
              <a:rPr lang="en-US" dirty="0" smtClean="0"/>
              <a:t>Probably tamed by people originally living in America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Poultry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4" b="17272"/>
          <a:stretch/>
        </p:blipFill>
        <p:spPr>
          <a:xfrm>
            <a:off x="4572000" y="4038600"/>
            <a:ext cx="344593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9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Anas</a:t>
            </a:r>
            <a:r>
              <a:rPr lang="en-US" dirty="0" smtClean="0"/>
              <a:t> </a:t>
            </a:r>
            <a:r>
              <a:rPr lang="en-US" dirty="0" err="1" smtClean="0"/>
              <a:t>boschas</a:t>
            </a:r>
            <a:r>
              <a:rPr lang="en-US" dirty="0" smtClean="0"/>
              <a:t>- wild mallard duck</a:t>
            </a:r>
          </a:p>
          <a:p>
            <a:pPr lvl="1"/>
            <a:r>
              <a:rPr lang="en-US" dirty="0" smtClean="0"/>
              <a:t>Thought to be ancestor of all domestic breeds of ducks</a:t>
            </a:r>
          </a:p>
          <a:p>
            <a:pPr lvl="1"/>
            <a:r>
              <a:rPr lang="en-US" dirty="0" smtClean="0"/>
              <a:t>China has raised ducks on a commercial basis longer than other parts of the world</a:t>
            </a:r>
          </a:p>
          <a:p>
            <a:r>
              <a:rPr lang="en-US" dirty="0" smtClean="0"/>
              <a:t>Goose- tamed shortly after the chicken</a:t>
            </a:r>
          </a:p>
          <a:p>
            <a:pPr lvl="1"/>
            <a:r>
              <a:rPr lang="en-US" dirty="0" smtClean="0"/>
              <a:t>Sacred bird in Egypt </a:t>
            </a:r>
          </a:p>
          <a:p>
            <a:pPr marL="393192" lvl="1" indent="0">
              <a:buNone/>
            </a:pPr>
            <a:r>
              <a:rPr lang="en-US" dirty="0" smtClean="0"/>
              <a:t>   4,000 years ago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Poultry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62401"/>
            <a:ext cx="2895599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Brought to New World by explorers &amp; colonists</a:t>
            </a:r>
          </a:p>
          <a:p>
            <a:r>
              <a:rPr lang="en-US" dirty="0" smtClean="0"/>
              <a:t>1850: Poultry shows lead to development of recognized breeds</a:t>
            </a:r>
          </a:p>
          <a:p>
            <a:r>
              <a:rPr lang="en-US" dirty="0" smtClean="0"/>
              <a:t>American poultry industry grew out of small home flocks raised by early settlers</a:t>
            </a:r>
          </a:p>
          <a:p>
            <a:r>
              <a:rPr lang="en-US" dirty="0" smtClean="0"/>
              <a:t>Demand increased as population grew</a:t>
            </a:r>
          </a:p>
          <a:p>
            <a:pPr lvl="1"/>
            <a:r>
              <a:rPr lang="en-US" dirty="0" smtClean="0"/>
              <a:t>More specialized in 1800s </a:t>
            </a:r>
          </a:p>
          <a:p>
            <a:pPr lvl="1"/>
            <a:r>
              <a:rPr lang="en-US" dirty="0" smtClean="0"/>
              <a:t>Highly specialized today</a:t>
            </a:r>
          </a:p>
          <a:p>
            <a:pPr lvl="1"/>
            <a:r>
              <a:rPr lang="en-US" dirty="0" smtClean="0"/>
              <a:t>Concentrated in the South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Domestication of Poultry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83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Changes in lifestyle &amp; eating habits has significant impact</a:t>
            </a:r>
          </a:p>
          <a:p>
            <a:r>
              <a:rPr lang="en-US" dirty="0" smtClean="0"/>
              <a:t>Concern over cholesterol levels</a:t>
            </a:r>
          </a:p>
          <a:p>
            <a:r>
              <a:rPr lang="en-US" dirty="0" smtClean="0"/>
              <a:t>Consumers demanding leaner meat and less fat in meat and dairy products</a:t>
            </a:r>
          </a:p>
          <a:p>
            <a:r>
              <a:rPr lang="en-US" dirty="0" smtClean="0"/>
              <a:t>Competitive marketplace drives increased efficiency in production to lower per unit cost to consumers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Animal Agriculture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24400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7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Swine industry moved rapidly toward large, integrated production systems, like broilers</a:t>
            </a:r>
          </a:p>
          <a:p>
            <a:pPr lvl="1"/>
            <a:r>
              <a:rPr lang="en-US" dirty="0" smtClean="0"/>
              <a:t>Number of operations decreasing, size of operations going up</a:t>
            </a:r>
          </a:p>
          <a:p>
            <a:r>
              <a:rPr lang="en-US" dirty="0" smtClean="0"/>
              <a:t>Large feedlot operations prominent in beef production</a:t>
            </a:r>
          </a:p>
          <a:p>
            <a:pPr lvl="1"/>
            <a:r>
              <a:rPr lang="en-US" dirty="0" smtClean="0"/>
              <a:t>Use of grain for finishing cattle expected to decline moderately due to use of roughages and other crop by-products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Animal Agriculture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Dairy farms decreasing, size increasing</a:t>
            </a:r>
          </a:p>
          <a:p>
            <a:pPr lvl="1"/>
            <a:r>
              <a:rPr lang="en-US" dirty="0" smtClean="0"/>
              <a:t>Total number of cows decreasing</a:t>
            </a:r>
          </a:p>
          <a:p>
            <a:pPr lvl="1"/>
            <a:r>
              <a:rPr lang="en-US" dirty="0" smtClean="0"/>
              <a:t>Increase in production per cow due to use of growth hormone </a:t>
            </a:r>
            <a:r>
              <a:rPr lang="en-US" dirty="0" err="1" smtClean="0"/>
              <a:t>rBST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Increase in per capita consumption of poultry, especially broilers, expected to continue</a:t>
            </a:r>
          </a:p>
          <a:p>
            <a:r>
              <a:rPr lang="en-US" dirty="0" smtClean="0"/>
              <a:t>Sheep numbers sharply down since 1945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eading grocery chains promoting American lamb</a:t>
            </a:r>
          </a:p>
          <a:p>
            <a:pPr lvl="1"/>
            <a:r>
              <a:rPr lang="en-US" dirty="0" smtClean="0"/>
              <a:t>Nontraditional markets (on-farm sales, farmer markets, small processors serving ethnic communities) grown rapidly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Animal Agriculture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6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Wool &amp; lamb prices generally increased</a:t>
            </a:r>
          </a:p>
          <a:p>
            <a:r>
              <a:rPr lang="en-US" dirty="0" smtClean="0"/>
              <a:t>Goat industry growing</a:t>
            </a:r>
          </a:p>
          <a:p>
            <a:pPr lvl="1"/>
            <a:r>
              <a:rPr lang="en-US" dirty="0" smtClean="0"/>
              <a:t>Worldwide, people eat more goat meat and dairy products than any other animal</a:t>
            </a:r>
          </a:p>
          <a:p>
            <a:pPr lvl="1"/>
            <a:r>
              <a:rPr lang="en-US" dirty="0" smtClean="0"/>
              <a:t>Healthy, low-fat meat and high-calorie milk for people in globe’s harshest climates</a:t>
            </a:r>
          </a:p>
          <a:p>
            <a:pPr lvl="1"/>
            <a:r>
              <a:rPr lang="en-US" dirty="0" smtClean="0"/>
              <a:t>Similarly sized serving has 1/3 fewer calories than beef and ¼ fewer than chicken, much less fat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in Animal Agriculture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Higher embryonic survival rate in swine</a:t>
            </a:r>
          </a:p>
          <a:p>
            <a:r>
              <a:rPr lang="en-US" dirty="0" smtClean="0"/>
              <a:t>Shortening of calving interval for dairy cattle</a:t>
            </a:r>
          </a:p>
          <a:p>
            <a:r>
              <a:rPr lang="en-US" dirty="0" smtClean="0"/>
              <a:t>Improved methods of artificial insemination</a:t>
            </a:r>
          </a:p>
          <a:p>
            <a:r>
              <a:rPr lang="en-US" dirty="0" smtClean="0"/>
              <a:t>Biotechnology </a:t>
            </a:r>
          </a:p>
          <a:p>
            <a:endParaRPr lang="en-US" dirty="0"/>
          </a:p>
          <a:p>
            <a:r>
              <a:rPr lang="en-US" dirty="0" smtClean="0"/>
              <a:t>What do you think about the research being done in these areas? Share your opinion with your neighbor.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Areas of Research Impacting Livestock Industry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68" y="4800600"/>
            <a:ext cx="3581400" cy="186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900" dirty="0" smtClean="0"/>
              <a:t>To provide explanations for things that happen</a:t>
            </a:r>
          </a:p>
          <a:p>
            <a:r>
              <a:rPr lang="en-US" sz="2900" dirty="0" smtClean="0"/>
              <a:t>A way of thinking, observing, and knowing about the world</a:t>
            </a:r>
            <a:endParaRPr lang="en-US" sz="29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Science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52330"/>
            <a:ext cx="31242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Definition:</a:t>
            </a:r>
            <a:r>
              <a:rPr lang="en-US" dirty="0" smtClean="0"/>
              <a:t> the use of biology or biological processes to develop helpful products and services.</a:t>
            </a:r>
          </a:p>
          <a:p>
            <a:r>
              <a:rPr lang="en-US" dirty="0" smtClean="0"/>
              <a:t>Leading to new products benefiting agriculture, human health, and the environment</a:t>
            </a:r>
          </a:p>
          <a:p>
            <a:r>
              <a:rPr lang="en-US" dirty="0" smtClean="0"/>
              <a:t>Research in genetics and production improving efficiency</a:t>
            </a:r>
          </a:p>
          <a:p>
            <a:pPr lvl="1"/>
            <a:r>
              <a:rPr lang="en-US" dirty="0" smtClean="0"/>
              <a:t>Areas: cloning, superovulation, sex determination, in-vitro fertilization, embryo transfer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Share with your neighbor what you thought was the most interesting thing you learned from this lesson.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Review: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38400"/>
            <a:ext cx="38608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Role of science (and technology) has a strong presence in our daily living</a:t>
            </a:r>
          </a:p>
          <a:p>
            <a:r>
              <a:rPr lang="en-US" sz="2800" dirty="0" smtClean="0"/>
              <a:t>Advances may improve our lives, but also raise ethical, legal, and social questions</a:t>
            </a:r>
          </a:p>
          <a:p>
            <a:pPr lvl="1"/>
            <a:r>
              <a:rPr lang="en-US" sz="2500" dirty="0" smtClean="0"/>
              <a:t>Example: Cloning</a:t>
            </a:r>
          </a:p>
          <a:p>
            <a:pPr lvl="1"/>
            <a:r>
              <a:rPr lang="en-US" sz="2500" dirty="0" smtClean="0"/>
              <a:t>Science has limitations</a:t>
            </a:r>
            <a:endParaRPr lang="en-US" sz="2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The universe is physical</a:t>
            </a:r>
          </a:p>
          <a:p>
            <a:pPr lvl="1"/>
            <a:r>
              <a:rPr lang="en-US" dirty="0" smtClean="0"/>
              <a:t>Events experienced with sight, sound, smell, taste, and/or touch</a:t>
            </a:r>
          </a:p>
          <a:p>
            <a:r>
              <a:rPr lang="en-US" b="1" dirty="0" smtClean="0"/>
              <a:t>The universe is understandable</a:t>
            </a:r>
          </a:p>
          <a:p>
            <a:pPr lvl="1"/>
            <a:r>
              <a:rPr lang="en-US" dirty="0" smtClean="0"/>
              <a:t>Laws of nature are reasonable and can be understood by humans</a:t>
            </a:r>
          </a:p>
          <a:p>
            <a:r>
              <a:rPr lang="en-US" b="1" dirty="0" smtClean="0"/>
              <a:t>The universe is causal</a:t>
            </a:r>
          </a:p>
          <a:p>
            <a:pPr lvl="1"/>
            <a:r>
              <a:rPr lang="en-US" dirty="0" smtClean="0"/>
              <a:t>All events have natural causes which also produces a natural effect</a:t>
            </a:r>
          </a:p>
          <a:p>
            <a:r>
              <a:rPr lang="en-US" b="1" dirty="0" smtClean="0"/>
              <a:t>The universe is random yet rational</a:t>
            </a:r>
          </a:p>
          <a:p>
            <a:pPr lvl="1"/>
            <a:r>
              <a:rPr lang="en-US" dirty="0" smtClean="0"/>
              <a:t>Science is orderly in pattern and structure, events of the universe are predictable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Tenets or Assumptions of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Some scientific questions are outside the realm of science because they deal with phenomena that are not scientifically testable.</a:t>
            </a:r>
          </a:p>
          <a:p>
            <a:r>
              <a:rPr lang="en-US" sz="3200" dirty="0" smtClean="0"/>
              <a:t>Can you think of any?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Questions</a:t>
            </a:r>
            <a:endParaRPr lang="en-US" dirty="0"/>
          </a:p>
        </p:txBody>
      </p:sp>
      <p:pic>
        <p:nvPicPr>
          <p:cNvPr id="29698" name="Picture 2" descr="C:\Users\Katy\AppData\Local\Microsoft\Windows\Temporary Internet Files\Content.IE5\RO18OKL4\MC90044190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352800"/>
            <a:ext cx="2206625" cy="26074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u="sng" dirty="0" smtClean="0"/>
              <a:t>Definition:</a:t>
            </a:r>
            <a:r>
              <a:rPr lang="en-US" sz="2800" dirty="0" smtClean="0"/>
              <a:t> the planned and deliberate investigation of the natural world.</a:t>
            </a:r>
          </a:p>
          <a:p>
            <a:r>
              <a:rPr lang="en-US" sz="2800" dirty="0" smtClean="0"/>
              <a:t>Scientific methods of investigation are:</a:t>
            </a:r>
          </a:p>
          <a:p>
            <a:pPr lvl="1"/>
            <a:r>
              <a:rPr lang="en-US" sz="2900" dirty="0" smtClean="0">
                <a:solidFill>
                  <a:srgbClr val="FF0000"/>
                </a:solidFill>
              </a:rPr>
              <a:t>Experimental</a:t>
            </a:r>
          </a:p>
          <a:p>
            <a:pPr lvl="1"/>
            <a:r>
              <a:rPr lang="en-US" sz="2900" dirty="0" smtClean="0">
                <a:solidFill>
                  <a:srgbClr val="FF0000"/>
                </a:solidFill>
              </a:rPr>
              <a:t>Descriptive</a:t>
            </a:r>
          </a:p>
          <a:p>
            <a:pPr lvl="1"/>
            <a:r>
              <a:rPr lang="en-US" sz="2900" dirty="0" smtClean="0">
                <a:solidFill>
                  <a:srgbClr val="FF0000"/>
                </a:solidFill>
              </a:rPr>
              <a:t>Comparative</a:t>
            </a:r>
          </a:p>
          <a:p>
            <a:r>
              <a:rPr lang="en-US" sz="2800" dirty="0" smtClean="0"/>
              <a:t>The method above </a:t>
            </a:r>
          </a:p>
          <a:p>
            <a:pPr>
              <a:buNone/>
            </a:pPr>
            <a:r>
              <a:rPr lang="en-US" sz="2800" dirty="0" smtClean="0"/>
              <a:t>	should match the </a:t>
            </a:r>
          </a:p>
          <a:p>
            <a:pPr>
              <a:buNone/>
            </a:pPr>
            <a:r>
              <a:rPr lang="en-US" sz="2800" dirty="0" smtClean="0"/>
              <a:t>	question being asked.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Inquiry</a:t>
            </a:r>
            <a:endParaRPr lang="en-US" dirty="0"/>
          </a:p>
        </p:txBody>
      </p:sp>
      <p:pic>
        <p:nvPicPr>
          <p:cNvPr id="30722" name="Picture 2" descr="C:\Users\Katy\AppData\Local\Microsoft\Windows\Temporary Internet Files\Content.IE5\UUKSKXE7\MP900439564[1].jpg"/>
          <p:cNvPicPr>
            <a:picLocks noChangeAspect="1" noChangeArrowheads="1"/>
          </p:cNvPicPr>
          <p:nvPr/>
        </p:nvPicPr>
        <p:blipFill>
          <a:blip r:embed="rId2" cstate="print"/>
          <a:srcRect l="5050" r="3517" b="8473"/>
          <a:stretch>
            <a:fillRect/>
          </a:stretch>
        </p:blipFill>
        <p:spPr bwMode="auto">
          <a:xfrm>
            <a:off x="4876800" y="3352800"/>
            <a:ext cx="39624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913</TotalTime>
  <Words>2025</Words>
  <Application>Microsoft Office PowerPoint</Application>
  <PresentationFormat>On-screen Show (4:3)</PresentationFormat>
  <Paragraphs>296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Lucida Sans Unicode</vt:lpstr>
      <vt:lpstr>Verdana</vt:lpstr>
      <vt:lpstr>Wingdings 2</vt:lpstr>
      <vt:lpstr>Wingdings 3</vt:lpstr>
      <vt:lpstr>Concourse</vt:lpstr>
      <vt:lpstr>Introduction to Animal Science</vt:lpstr>
      <vt:lpstr>Objectives:</vt:lpstr>
      <vt:lpstr>Objectives:</vt:lpstr>
      <vt:lpstr>Definition of Science</vt:lpstr>
      <vt:lpstr>Goal of Science</vt:lpstr>
      <vt:lpstr>Limitations of Science</vt:lpstr>
      <vt:lpstr>Basic Tenets or Assumptions of Science</vt:lpstr>
      <vt:lpstr>Scientific Questions</vt:lpstr>
      <vt:lpstr>Scientific Inquiry</vt:lpstr>
      <vt:lpstr>Experimental Investigations</vt:lpstr>
      <vt:lpstr>Descriptive Investigations</vt:lpstr>
      <vt:lpstr>Comparative Investigations</vt:lpstr>
      <vt:lpstr>Scientific Inquiry is a Non-linear Process</vt:lpstr>
      <vt:lpstr>Science and Social Ethics</vt:lpstr>
      <vt:lpstr>Science, Systems, and Models</vt:lpstr>
      <vt:lpstr>Hypotheses</vt:lpstr>
      <vt:lpstr>Scientific Theories</vt:lpstr>
      <vt:lpstr>Data</vt:lpstr>
      <vt:lpstr>So, why all this science stuff?</vt:lpstr>
      <vt:lpstr>Animal Science</vt:lpstr>
      <vt:lpstr>How do animals affect us?</vt:lpstr>
      <vt:lpstr>Where Did it All Begin?</vt:lpstr>
      <vt:lpstr>Domestication of Animals</vt:lpstr>
      <vt:lpstr>Domestication of Cattle</vt:lpstr>
      <vt:lpstr>Bos Taurus</vt:lpstr>
      <vt:lpstr>Bos Indicus</vt:lpstr>
      <vt:lpstr>Domestication of Cattle</vt:lpstr>
      <vt:lpstr>Texas Longhorn</vt:lpstr>
      <vt:lpstr>Domestication of Cattle</vt:lpstr>
      <vt:lpstr>Domestication of Swine</vt:lpstr>
      <vt:lpstr>Domestication of Swine</vt:lpstr>
      <vt:lpstr>Domestication of Sheep</vt:lpstr>
      <vt:lpstr>Domestication of Sheep</vt:lpstr>
      <vt:lpstr>Domestication of Sheep</vt:lpstr>
      <vt:lpstr>Domestication of Goats</vt:lpstr>
      <vt:lpstr>Domestication of Goats</vt:lpstr>
      <vt:lpstr>Domestication of Horses</vt:lpstr>
      <vt:lpstr>Domestication of Horses</vt:lpstr>
      <vt:lpstr>Domestication of Horses in the United States</vt:lpstr>
      <vt:lpstr>Domestication of Horses</vt:lpstr>
      <vt:lpstr>Domestication of Poultry</vt:lpstr>
      <vt:lpstr>Domestication of Poultry</vt:lpstr>
      <vt:lpstr>Domestication of Poultry</vt:lpstr>
      <vt:lpstr>Domestication of Poultry</vt:lpstr>
      <vt:lpstr>Trends in Animal Agriculture</vt:lpstr>
      <vt:lpstr>Trends in Animal Agriculture</vt:lpstr>
      <vt:lpstr>Trends in Animal Agriculture</vt:lpstr>
      <vt:lpstr>Trends in Animal Agriculture</vt:lpstr>
      <vt:lpstr>Areas of Research Impacting Livestock Industry</vt:lpstr>
      <vt:lpstr>Biotechnology</vt:lpstr>
      <vt:lpstr>Topic Review: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Animal Science</dc:title>
  <dc:creator>Katy</dc:creator>
  <cp:lastModifiedBy>Sheffield, Katy M (OTHS)</cp:lastModifiedBy>
  <cp:revision>29</cp:revision>
  <dcterms:created xsi:type="dcterms:W3CDTF">2011-08-25T03:10:30Z</dcterms:created>
  <dcterms:modified xsi:type="dcterms:W3CDTF">2019-08-20T17:06:27Z</dcterms:modified>
</cp:coreProperties>
</file>